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262" r:id="rId3"/>
    <p:sldId id="273" r:id="rId4"/>
    <p:sldId id="274" r:id="rId5"/>
    <p:sldId id="292" r:id="rId6"/>
    <p:sldId id="277" r:id="rId7"/>
    <p:sldId id="293" r:id="rId8"/>
    <p:sldId id="294" r:id="rId9"/>
    <p:sldId id="295" r:id="rId10"/>
    <p:sldId id="296" r:id="rId11"/>
    <p:sldId id="276" r:id="rId12"/>
    <p:sldId id="264" r:id="rId13"/>
    <p:sldId id="291" r:id="rId14"/>
    <p:sldId id="281" r:id="rId15"/>
    <p:sldId id="283" r:id="rId16"/>
    <p:sldId id="286" r:id="rId17"/>
    <p:sldId id="285" r:id="rId18"/>
    <p:sldId id="284" r:id="rId19"/>
    <p:sldId id="282" r:id="rId20"/>
    <p:sldId id="288" r:id="rId21"/>
    <p:sldId id="290" r:id="rId22"/>
    <p:sldId id="289" r:id="rId23"/>
    <p:sldId id="278" r:id="rId24"/>
    <p:sldId id="268" r:id="rId25"/>
    <p:sldId id="269" r:id="rId26"/>
    <p:sldId id="270" r:id="rId27"/>
    <p:sldId id="271" r:id="rId28"/>
    <p:sldId id="272" r:id="rId29"/>
    <p:sldId id="265" r:id="rId30"/>
  </p:sldIdLst>
  <p:sldSz cx="9144000" cy="6858000" type="screen4x3"/>
  <p:notesSz cx="9296400" cy="70104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19" autoAdjust="0"/>
    <p:restoredTop sz="78335" autoAdjust="0"/>
  </p:normalViewPr>
  <p:slideViewPr>
    <p:cSldViewPr>
      <p:cViewPr varScale="1">
        <p:scale>
          <a:sx n="87" d="100"/>
          <a:sy n="87" d="100"/>
        </p:scale>
        <p:origin x="20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F2F4C1A-2958-48B8-9AAE-BCEB13465AF8}" type="datetimeFigureOut">
              <a:rPr lang="ko-KR" altLang="en-US"/>
              <a:pPr>
                <a:defRPr/>
              </a:pPr>
              <a:t>2024-02-02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FF92B69-0CF0-4EF1-86CB-290EEFAF012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326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7868F3B3-64B7-4059-96B1-5DE9885DA07A}" type="datetimeFigureOut">
              <a:rPr lang="ko-KR" altLang="en-US"/>
              <a:pPr>
                <a:defRPr/>
              </a:pPr>
              <a:t>2024-02-02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BFC9EFBA-4C98-4C74-9F4F-A0C6BA3D28B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4970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/>
          </a:p>
        </p:txBody>
      </p:sp>
      <p:sp>
        <p:nvSpPr>
          <p:cNvPr id="71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7AEDAE1-27B6-4444-A1BF-FA90A82A8208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1</a:t>
            </a:fld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266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DarkNet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ImageNet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데이터셋을 통해 학습시켰습니다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학습 결과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GoogLeNet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모델과 비슷한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top-5 88%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정도의 정확도를 보입니다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. </a:t>
            </a:r>
          </a:p>
          <a:p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52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마지막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7 7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그리고 맨처음나온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self.depth(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계산하면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30) fc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까지 구현</a:t>
            </a:r>
            <a:endParaRPr lang="en-US" altLang="ko-KR" b="0" i="0">
              <a:solidFill>
                <a:srgbClr val="000000"/>
              </a:solidFill>
              <a:effectLst/>
              <a:latin typeface="Spoqa Han Sans"/>
            </a:endParaRPr>
          </a:p>
          <a:p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45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최종 계층은 클래스 확률과 바운딩 박스 좌표를 모두 예측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너비와 높이를 정규화하여 값이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0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과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1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사이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논문 </a:t>
            </a:r>
            <a:r>
              <a:rPr lang="en-US" altLang="ko-KR"/>
              <a:t>: </a:t>
            </a:r>
            <a:r>
              <a:rPr lang="ko-KR" altLang="en-US"/>
              <a:t>최종 레이어에는 선형 활성화 함수를 사용하고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다른 모든 레이어는 </a:t>
            </a:r>
            <a:r>
              <a:rPr lang="en-US" altLang="ko-KR" sz="1200"/>
              <a:t>Leaky ReLU </a:t>
            </a:r>
            <a:r>
              <a:rPr lang="ko-KR" altLang="en-US"/>
              <a:t>화를 사용</a:t>
            </a:r>
            <a:endParaRPr lang="en-US" altLang="ko-KR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Leaky ReLU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는 음수일 때 작은 기울기를 가지며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이는 일종의 선형성을 보존하면서도 정보를 전달할 수 있게 함</a:t>
            </a:r>
            <a:endParaRPr lang="en-US" altLang="ko-KR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이런 선형성을 통해 모델이 더 빠르게 수렴하고 학습할 수 있도록 도와줌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312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972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1">
                <a:solidFill>
                  <a:srgbClr val="374151"/>
                </a:solidFill>
                <a:effectLst/>
                <a:latin typeface="KaTeX_Math"/>
              </a:rPr>
              <a:t>i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-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번째 그리드 셀에서 객체가 존재하는 경우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0" i="0">
                <a:solidFill>
                  <a:srgbClr val="374151"/>
                </a:solidFill>
                <a:effectLst/>
                <a:latin typeface="KaTeX_Main"/>
              </a:rPr>
              <a:t>1</a:t>
            </a:r>
            <a:r>
              <a:rPr lang="en-US" altLang="ko-KR" b="0" i="1">
                <a:solidFill>
                  <a:srgbClr val="374151"/>
                </a:solidFill>
                <a:effectLst/>
                <a:latin typeface="KaTeX_Math"/>
              </a:rPr>
              <a:t>obj</a:t>
            </a:r>
            <a:r>
              <a:rPr lang="ko-KR" altLang="en-US" b="0" i="0">
                <a:solidFill>
                  <a:srgbClr val="374151"/>
                </a:solidFill>
                <a:effectLst/>
                <a:latin typeface="KaTeX_Main"/>
              </a:rPr>
              <a:t>​</a:t>
            </a:r>
            <a:r>
              <a:rPr lang="en-US" altLang="ko-KR" b="0" i="0">
                <a:solidFill>
                  <a:srgbClr val="374151"/>
                </a:solidFill>
                <a:effectLst/>
                <a:latin typeface="KaTeX_Main"/>
              </a:rPr>
              <a:t>=1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일 때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), </a:t>
            </a:r>
          </a:p>
          <a:p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그리드 셀에서 예측된 각 클래스 </a:t>
            </a:r>
            <a:r>
              <a:rPr lang="en-US" altLang="ko-KR" b="0" i="1">
                <a:solidFill>
                  <a:srgbClr val="374151"/>
                </a:solidFill>
                <a:effectLst/>
                <a:latin typeface="KaTeX_Math"/>
              </a:rPr>
              <a:t>c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에 대한 확률과 실제 객체의 클래스에 대한 확률의 차이를 제곱한 값들을 모두 더한 것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이를 통해 각 클래스에 대한 예측 오차를 계산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500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λnoobjj: </a:t>
            </a:r>
            <a:r>
              <a:rPr lang="ko-KR" altLang="en-US"/>
              <a:t>앞서 언급한 객체를 포함하지 않는 </a:t>
            </a:r>
            <a:r>
              <a:rPr lang="en-US" altLang="ko-KR"/>
              <a:t>grid cell</a:t>
            </a:r>
            <a:r>
              <a:rPr lang="ko-KR" altLang="en-US"/>
              <a:t>에 곱해주는 가중치 파라미터입니다</a:t>
            </a:r>
            <a:r>
              <a:rPr lang="en-US" altLang="ko-KR"/>
              <a:t>. </a:t>
            </a:r>
            <a:r>
              <a:rPr lang="ko-KR" altLang="en-US"/>
              <a:t>논문에서는 </a:t>
            </a:r>
            <a:r>
              <a:rPr lang="en-US" altLang="ko-KR"/>
              <a:t>0.5</a:t>
            </a:r>
            <a:r>
              <a:rPr lang="ko-KR" altLang="en-US"/>
              <a:t>로 설정</a:t>
            </a:r>
            <a:r>
              <a:rPr lang="en-US" altLang="ko-KR"/>
              <a:t> </a:t>
            </a:r>
          </a:p>
          <a:p>
            <a:r>
              <a:rPr lang="en-US" altLang="ko-KR"/>
              <a:t>λobj=5</a:t>
            </a:r>
            <a:r>
              <a:rPr lang="ko-KR" altLang="en-US"/>
              <a:t>로 설정한 것에 비해 상당히 작게 설정하여 객체를 포함하지 않은 </a:t>
            </a:r>
            <a:r>
              <a:rPr lang="en-US" altLang="ko-KR"/>
              <a:t>grid cell</a:t>
            </a:r>
            <a:r>
              <a:rPr lang="ko-KR" altLang="en-US"/>
              <a:t>의 영향력을 줄였습니다</a:t>
            </a:r>
            <a:r>
              <a:rPr lang="en-US" altLang="ko-KR"/>
              <a:t>. </a:t>
            </a:r>
          </a:p>
          <a:p>
            <a:r>
              <a:rPr lang="en-US" altLang="ko-KR"/>
              <a:t>1noobj : i</a:t>
            </a:r>
            <a:r>
              <a:rPr lang="ko-KR" altLang="en-US"/>
              <a:t>번째 </a:t>
            </a:r>
            <a:r>
              <a:rPr lang="en-US" altLang="ko-KR"/>
              <a:t>grid cell</a:t>
            </a:r>
            <a:r>
              <a:rPr lang="ko-KR" altLang="en-US"/>
              <a:t>의 </a:t>
            </a:r>
            <a:r>
              <a:rPr lang="en-US" altLang="ko-KR"/>
              <a:t>j</a:t>
            </a:r>
            <a:r>
              <a:rPr lang="ko-KR" altLang="en-US"/>
              <a:t>번째 </a:t>
            </a:r>
            <a:r>
              <a:rPr lang="en-US" altLang="ko-KR"/>
              <a:t>bounding box</a:t>
            </a:r>
            <a:r>
              <a:rPr lang="ko-KR" altLang="en-US"/>
              <a:t>가 객체를 예측하도록 할당</a:t>
            </a:r>
            <a:r>
              <a:rPr lang="en-US" altLang="ko-KR"/>
              <a:t>(responsible)</a:t>
            </a:r>
            <a:r>
              <a:rPr lang="ko-KR" altLang="en-US"/>
              <a:t>받지 않았을 때 </a:t>
            </a:r>
            <a:r>
              <a:rPr lang="en-US" altLang="ko-KR"/>
              <a:t>1, </a:t>
            </a:r>
            <a:r>
              <a:rPr lang="ko-KR" altLang="en-US"/>
              <a:t>그렇지 않을 경우 </a:t>
            </a:r>
            <a:r>
              <a:rPr lang="en-US" altLang="ko-KR"/>
              <a:t>0</a:t>
            </a:r>
            <a:r>
              <a:rPr lang="ko-KR" altLang="en-US"/>
              <a:t>인 </a:t>
            </a:r>
            <a:r>
              <a:rPr lang="en-US" altLang="ko-KR"/>
              <a:t>index parameter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r>
              <a:rPr lang="en-US" altLang="ko-KR"/>
              <a:t>C </a:t>
            </a:r>
            <a:r>
              <a:rPr lang="ko-KR" altLang="en-US"/>
              <a:t>객체가 포함되어 있을 경우 </a:t>
            </a:r>
            <a:r>
              <a:rPr lang="en-US" altLang="ko-KR"/>
              <a:t>1, </a:t>
            </a:r>
            <a:r>
              <a:rPr lang="ko-KR" altLang="en-US"/>
              <a:t>그렇지 않을 경우 </a:t>
            </a:r>
            <a:r>
              <a:rPr lang="en-US" altLang="ko-KR"/>
              <a:t>0</a:t>
            </a:r>
          </a:p>
          <a:p>
            <a:r>
              <a:rPr lang="en-US" altLang="ko-KR"/>
              <a:t>^C: </a:t>
            </a:r>
            <a:r>
              <a:rPr lang="ko-KR" altLang="en-US"/>
              <a:t>예측한 </a:t>
            </a:r>
            <a:r>
              <a:rPr lang="en-US" altLang="ko-KR"/>
              <a:t>bounding box</a:t>
            </a:r>
            <a:r>
              <a:rPr lang="ko-KR" altLang="en-US"/>
              <a:t>의 </a:t>
            </a:r>
            <a:r>
              <a:rPr lang="en-US" altLang="ko-KR"/>
              <a:t>confidence score</a:t>
            </a:r>
          </a:p>
          <a:p>
            <a:endParaRPr lang="en-US" altLang="ko-KR"/>
          </a:p>
          <a:p>
            <a:pPr algn="l">
              <a:buFont typeface="+mj-lt"/>
              <a:buAutoNum type="arabicPeriod"/>
            </a:pPr>
            <a:r>
              <a:rPr lang="en-US" altLang="ko-KR" b="0" i="1">
                <a:solidFill>
                  <a:srgbClr val="374151"/>
                </a:solidFill>
                <a:effectLst/>
                <a:latin typeface="KaTeX_Math"/>
              </a:rPr>
              <a:t>i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-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번째 그리드 셀에 대한 각 </a:t>
            </a:r>
            <a:r>
              <a:rPr lang="en-US" altLang="ko-KR" b="0" i="1">
                <a:solidFill>
                  <a:srgbClr val="374151"/>
                </a:solidFill>
                <a:effectLst/>
                <a:latin typeface="KaTeX_Math"/>
              </a:rPr>
              <a:t>j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-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번째 경계 상자에 대해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실제 객체를 예측한 경우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와 객체를 예측하지 않은 경우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로 나누어집니다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객체를 예측한 경우에는 모델의 예측 신뢰도</a:t>
            </a:r>
            <a:r>
              <a:rPr lang="en-US" altLang="ko-KR" b="0" i="0">
                <a:solidFill>
                  <a:srgbClr val="374151"/>
                </a:solidFill>
                <a:effectLst/>
                <a:latin typeface="KaTeX_Main"/>
              </a:rPr>
              <a:t>Conf</a:t>
            </a:r>
            <a:r>
              <a:rPr lang="en-US" altLang="ko-KR" b="0" i="1">
                <a:solidFill>
                  <a:srgbClr val="374151"/>
                </a:solidFill>
                <a:effectLst/>
                <a:latin typeface="KaTeX_Math"/>
              </a:rPr>
              <a:t>i</a:t>
            </a:r>
            <a:r>
              <a:rPr lang="ko-KR" altLang="en-US" b="0" i="0">
                <a:solidFill>
                  <a:srgbClr val="374151"/>
                </a:solidFill>
                <a:effectLst/>
                <a:latin typeface="KaTeX_Main"/>
              </a:rPr>
              <a:t>​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와 실제 객체의 존재 여부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0" i="0">
                <a:solidFill>
                  <a:srgbClr val="374151"/>
                </a:solidFill>
                <a:effectLst/>
                <a:latin typeface="KaTeX_Main"/>
              </a:rPr>
              <a:t>Conf^</a:t>
            </a:r>
            <a:r>
              <a:rPr lang="en-US" altLang="ko-KR" b="0" i="1">
                <a:solidFill>
                  <a:srgbClr val="374151"/>
                </a:solidFill>
                <a:effectLst/>
                <a:latin typeface="KaTeX_Math"/>
              </a:rPr>
              <a:t>i</a:t>
            </a:r>
            <a:r>
              <a:rPr lang="ko-KR" altLang="en-US" b="0" i="0">
                <a:solidFill>
                  <a:srgbClr val="374151"/>
                </a:solidFill>
                <a:effectLst/>
                <a:latin typeface="KaTeX_Main"/>
              </a:rPr>
              <a:t>​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간의 차이를 최소화하려고 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객체를 예측하지 않은 경우에는 모델이 실제로 객체가 없다고 예측해야 하므로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 때는 모델의 예측 신뢰도를 낮추는 방향으로 손실이 최소화됩니다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368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첫줄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: </a:t>
            </a:r>
            <a:r>
              <a:rPr lang="ko-KR" altLang="en-US" b="0" i="0">
                <a:solidFill>
                  <a:srgbClr val="555555"/>
                </a:solidFill>
                <a:effectLst/>
                <a:latin typeface="Noto Sans KR"/>
              </a:rPr>
              <a:t>정답 좌표랑 예측 좌표 차이를 제곱하여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oto Sans KR"/>
              </a:rPr>
              <a:t>error</a:t>
            </a:r>
            <a:r>
              <a:rPr lang="ko-KR" altLang="en-US" b="0" i="0">
                <a:solidFill>
                  <a:srgbClr val="555555"/>
                </a:solidFill>
                <a:effectLst/>
                <a:latin typeface="Noto Sans KR"/>
              </a:rPr>
              <a:t>를 계산</a:t>
            </a:r>
            <a:endParaRPr lang="en-US" altLang="ko-KR" b="0" i="0">
              <a:solidFill>
                <a:srgbClr val="000000"/>
              </a:solidFill>
              <a:effectLst/>
              <a:latin typeface="MJXc-TeX-math-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S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 : 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의 수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(=7x7=49) /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식은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그리드 셀 전체에 대한 합</a:t>
            </a:r>
            <a:endParaRPr lang="ko-KR" altLang="en-US" b="0" i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B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 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: 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의 수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(=2) /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식은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각 그리드 셀마다 예측된 여러 경계 상자에 대한 합</a:t>
            </a:r>
            <a:endParaRPr lang="ko-KR" altLang="en-US" b="0" i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000000"/>
                </a:solidFill>
                <a:effectLst/>
                <a:latin typeface="MJXc-TeX-main-R"/>
              </a:rPr>
              <a:t>1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obji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: 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i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번째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의 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j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번째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가 객체를 예측하도록 할당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(responsible for)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받았을 때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1,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그렇지 않을 경우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0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인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index parameter</a:t>
            </a:r>
            <a:endParaRPr lang="ko-KR" altLang="en-US" b="0" i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xi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in-R"/>
              </a:rPr>
              <a:t>,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yi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in-R"/>
              </a:rPr>
              <a:t>,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wi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in-R"/>
              </a:rPr>
              <a:t>,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hi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 : ground truth box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x, y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좌표와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width, height.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여기서 크기가 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의 작은 오류가 크기가 작은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의 오류보다 덜 중요하다는 것을 반영하기 위해 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wi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in-R"/>
              </a:rPr>
              <a:t>,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hi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값에 루트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. </a:t>
            </a:r>
            <a:endParaRPr lang="ko-KR" altLang="en-US" b="0" i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000000"/>
                </a:solidFill>
                <a:effectLst/>
                <a:latin typeface="MJXc-TeX-main-R"/>
              </a:rPr>
              <a:t>^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xi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in-R"/>
              </a:rPr>
              <a:t>,^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yi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in-R"/>
              </a:rPr>
              <a:t>,^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wi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in-R"/>
              </a:rPr>
              <a:t>,^</a:t>
            </a:r>
            <a:r>
              <a:rPr lang="en-US" altLang="ko-KR" b="0" i="0">
                <a:solidFill>
                  <a:srgbClr val="000000"/>
                </a:solidFill>
                <a:effectLst/>
                <a:latin typeface="MJXc-TeX-math-I"/>
              </a:rPr>
              <a:t>hi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 :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예측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x, y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좌표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, width, height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320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약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135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에포크 동안 네트워크를 훈련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/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훈련 과정에서는 배치 크기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64,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모멘텀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0.9,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그리고 감쇠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0.0005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를 사용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처음 몇 에포크 동안은 학습률을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10^-3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에서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10^-2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로 천천히 높입니다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.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높은 학습률에서 시작하면 모델이 종종 불안정한 그래디언트로 인해 발산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.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10^-2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로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75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에포크 동안 계속 훈련하고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그 다음은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10^-3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로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30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에포크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마지막으로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10^-4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로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30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에포크 동안 훈련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671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501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데이터 증강을 위해 최대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20%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의 원래 이미지 크기에 대한 무작위 스케일링과 변환을 도입합니다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.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또한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HSV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색공간에서 최대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1.5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배까지 이미지의 노출과 채도를 무작위로 조정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06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(1)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입력 이미지를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448 × 448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크기로 변경하고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(2)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이미지에 싱글 컨볼루션 네트워크를 실행하며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(3)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결과 감지된것을 임계값에 따라 처리</a:t>
            </a:r>
            <a:br>
              <a:rPr lang="ko-KR" altLang="en-US"/>
            </a:b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이미지를 한 번만 보면 어떤 객체가 존재하는지와 그 위치를 예측할 수 있음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YOLO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는 상당히 간단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 /</a:t>
            </a:r>
            <a:r>
              <a:rPr lang="en-US" altLang="ko-KR" sz="1200"/>
              <a:t>single neural network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가 여러 바운딩 박스와 해당 박스의 클래스 확률을 동시에 예측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는 더 많은 위치 오류를 만들지만 배경에서의 거짓 양성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: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객체가 존재하지 않는데도 그 지역을 객체로 잘못 인식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 예측할 확률이 더 낮습니다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. 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350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학습을 마친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YOLO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모델은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PASCAL VOC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의 이미지에 대해 각각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98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개의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bounding boxes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를 출력하고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NMS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 적용</a:t>
            </a:r>
            <a:endParaRPr lang="ko-KR" altLang="en-US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503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강한 공간적 제약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각 그리드 셀이 두 개의 상자만 예측하고 한 가지 클래스만 가질 수 있음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공간적 제약은 우리 모델이 예측할 수 있는 인접 객체의 수를 제한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모델은 새 떼와 같이 그룹으로 나타나는 작은 객체들을 처리하는 데 어려움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새로운 또는 이상한 가로세로비나 구성의 객체에 일반화하는 데 어려움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손실 함수는 작은 바운딩 박스와 큰 바운딩 박스에서의 오류를 동일하게 취급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작은 상자에서의 작은 오류는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IOU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에 훨씬 더 큰 영향을 미침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. </a:t>
            </a:r>
          </a:p>
          <a:p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(=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예측된 박스와 실제 박스 간의 위치나 크기가 조금만 달라도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그 오차가 작은 박스의 전체 면적에 비해 상대적으로 크기 때문에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IOU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값이 크게 감소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)</a:t>
            </a:r>
          </a:p>
          <a:p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주요 오류 원인은 잘못된 위치 지정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891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Fast YOLO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는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PASCAL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에서 가장 빠른 객체 탐지 방법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52.7%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의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mAP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로 실시간 탐지에 대한 이전 연구보다 두 배 이상 정확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는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mAP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를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63.4%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까지 높이면서도 실시간 성능을 유지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를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VGG-16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을 사용하여 훈련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 -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더 정확하지만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보다 상당히 느림</a:t>
            </a:r>
            <a:b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</a:b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패스터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rcnn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은 정확도 높은데 느림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en-US" altLang="ko-KR"/>
              <a:t>zf</a:t>
            </a:r>
            <a:r>
              <a:rPr lang="ko-KR" altLang="en-US"/>
              <a:t>방식은 빠른데 정확도가 욜로보다 낮음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971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Fast R-CNN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은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PASCAL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에서 가장 높은 성능을 보이는 탐지기 중 하나이며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그 탐지 결과가 공개적으로 이용 가능하기 때문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'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정확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(Correct)':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예측된 클래스가 정확하며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예측된 바운딩 박스와 실제 객체와의 교집합 대 연합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(Intersection over Union, IOU)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이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0.5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보다 큽니다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.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 예측이 정확하게 이루어진 경우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'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위치 지정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(Localization)':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예측된 클래스는 정확하지만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IOU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가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0.1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보다 크고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0.5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보다 작습니다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.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 객체의 클래스는 맞게 예측했지만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바운딩 박스의 위치가 완전히 정확하지 않음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'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유사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(Similar)':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예측된 클래스가 비슷하며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IOU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가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0.1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보다 큽니다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.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즉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예측된 클래스가 완전히 정확하지는 않지만 비슷한 종류의 객체를 예측했음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'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기타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(Other)':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예측된 클래스가 틀리며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IOU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가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0.1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보다 큽니다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.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 완전히 잘못된 클래스를 예측했지만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그래도 어느 정도 객체의 위치를 맞춘 경우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'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배경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(Background)':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어떤 객체와도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IOU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가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0.1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보다 작습니다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.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 예측된 바운딩 박스 내에 실제 객체가 없는 경우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즉 배경을 객체로 잘못 예측한 경우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Localization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는 다른 원인들보다 더 많은 오류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 Fast R-CNN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은 훨씬 적은 수의 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Localization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오류를 범하지만 배경 오류는 훨씬 더 많음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. </a:t>
            </a:r>
          </a:p>
          <a:p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. Fast R-CNN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은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보다 거의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3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배 더 많은 확률로 배경 탐지를 예측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763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는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Fast R-CNN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보다 배경 오류가 훨씬 적습니다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. YOLO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를 사용하여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Fast R-CNN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의 배경 탐지를 제거하면 성능이 크게 향상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이 조합은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의 속도에서 이익을 얻지 못합니다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.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왜냐하면 각 모델을 별도로 실행하고 그 결과를 결합하기 때문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 </a:t>
            </a:r>
          </a:p>
          <a:p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가 매우 빠르기 때문에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Fast R-CNN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에 비해 별다른 계산 시간을 추가하지 않음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07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VOC 2012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테스트 세트에서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, YOLO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는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57.9%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의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mAP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를 점수 </a:t>
            </a:r>
            <a:r>
              <a:rPr lang="en-US" altLang="ko-KR" b="0" i="0">
                <a:solidFill>
                  <a:srgbClr val="3B3F4E"/>
                </a:solidFill>
                <a:effectLst/>
                <a:latin typeface="Pretendard"/>
              </a:rPr>
              <a:t>-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이는 현재의 최첨단 기술보다는 낮음</a:t>
            </a:r>
            <a:endParaRPr lang="en-US" altLang="ko-KR" b="0" i="0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병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양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tv/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모니터 같은 카테고리에서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는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R-CNN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이나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Feature Edit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보다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8-10%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낮은 점수를 얻음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그러나 다른 카테고리에서는 고양이와 기차와 같은 카테고리에서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는 더 높은 성능을 달성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Fast R-CNN + YOLO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결합모델은 가장 높은 성능을 내는 탐지 방법 중 하나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640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Picasso Dataset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과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People-Art Dataset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즉 예술 작품에서의 사람 탐지를 테스트하고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를 다른 탐지 시스템과 비교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그림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5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는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와 다른 탐지 방법 간의 비교 성능을 보여줌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R-CNN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은 예술 작품에 적용할 때 상당히 감소합니다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. DPM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은 예술 작품에 적용할 때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AP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를 잘 유지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는 객체의 크기와 형태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객체 간의 관계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그리고 객체가 흔히 나타나는 위치를 모델링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 </a:t>
            </a:r>
          </a:p>
          <a:p>
            <a:pPr algn="l"/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예술 작품과 자연 이미지는 픽셀 수준에서는 매우 다르지만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객체의 크기와 형태라는 측면에서는 유사하므로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는 여전히 좋은 경계 상자와 탐지를 예측할 수 있음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54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객체 탐지를 위한 통합 모델인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를 소개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구축하기 간단하며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</a:t>
            </a:r>
          </a:p>
          <a:p>
            <a:pPr algn="l"/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분류기 기반의 접근법과 달리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는 탐지 성능에 직접 연결된 손실 함수에 훈련됨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Fast 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는 가장 빠른 일반적인 목적의 객체 탐지기이며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, 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는 실시간 객체 탐지에서 최첨단을 밀어붙임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pPr algn="l"/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또한 </a:t>
            </a:r>
            <a:r>
              <a:rPr lang="en-US" altLang="ko-KR" b="0" i="0" u="none" strike="noStrike">
                <a:solidFill>
                  <a:srgbClr val="3B3F4E"/>
                </a:solidFill>
                <a:effectLst/>
                <a:latin typeface="Pretendard"/>
              </a:rPr>
              <a:t>YOLO</a:t>
            </a:r>
            <a:r>
              <a:rPr lang="ko-KR" altLang="en-US" b="0" i="0" u="none" strike="noStrike">
                <a:solidFill>
                  <a:srgbClr val="3B3F4E"/>
                </a:solidFill>
                <a:effectLst/>
                <a:latin typeface="Pretendard"/>
              </a:rPr>
              <a:t>는 새로운 도메인에 잘 일반화되어 빠르고 견고한 객체 탐지에 의존하는 응용 프로그램에 이상적</a:t>
            </a:r>
            <a:endParaRPr lang="en-US" altLang="ko-KR" b="0" i="0" u="none" strike="noStrike">
              <a:solidFill>
                <a:srgbClr val="3B3F4E"/>
              </a:solidFill>
              <a:effectLst/>
              <a:latin typeface="Pretendard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전통적인 방법보다 여러 가지 이점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>
                <a:solidFill>
                  <a:srgbClr val="0F0F0F"/>
                </a:solidFill>
                <a:effectLst/>
                <a:latin typeface="Söhne"/>
              </a:rPr>
              <a:t>실시간으로 스트리밍 비디오를 처리할 수 있을 정도로 매우 빠름 </a:t>
            </a:r>
            <a:r>
              <a:rPr lang="en-US" altLang="ko-KR" b="0" i="0">
                <a:solidFill>
                  <a:srgbClr val="0F0F0F"/>
                </a:solidFill>
                <a:effectLst/>
                <a:latin typeface="Söhne"/>
              </a:rPr>
              <a:t>(=</a:t>
            </a:r>
            <a:r>
              <a:rPr lang="ko-KR" altLang="en-US" b="0" i="0">
                <a:solidFill>
                  <a:srgbClr val="0F0F0F"/>
                </a:solidFill>
                <a:effectLst/>
                <a:latin typeface="Söhne"/>
              </a:rPr>
              <a:t>많은 프레임 수를 처리 가능</a:t>
            </a:r>
            <a:r>
              <a:rPr lang="en-US" altLang="ko-KR" b="0" i="0">
                <a:solidFill>
                  <a:srgbClr val="0F0F0F"/>
                </a:solidFill>
                <a:effectLst/>
                <a:latin typeface="Söhne"/>
              </a:rPr>
              <a:t>)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다른 실시간 시스템보다 두 배 이상의 평균 정확도를 달성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1" i="0">
                <a:solidFill>
                  <a:srgbClr val="374151"/>
                </a:solidFill>
                <a:effectLst/>
                <a:latin typeface="Söhne"/>
              </a:rPr>
              <a:t>둘째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YOLO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는 예측을 수행할 때 이미지에 대해 전역적으로 추론합니다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/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훈련 및 테스트 시에 전체 이미지를 보기 때문에 객체를 예측할 때 클래스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어떤 종류의 객체인지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뿐만 아니라 객체의 외관에 대한 주변 정보도 함께 고려한다는 의미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) </a:t>
            </a:r>
          </a:p>
          <a:p>
            <a:pPr algn="l"/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YOLO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Fast R-CNN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에 비해 배경 오류의 수가 절반 미만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1" i="0">
                <a:solidFill>
                  <a:srgbClr val="374151"/>
                </a:solidFill>
                <a:effectLst/>
                <a:latin typeface="Söhne"/>
              </a:rPr>
              <a:t>셋째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YOLO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는 객체에 대한 일반화된 표현을 학습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YOLO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는 고도로 일반화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-&gt;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새로운 도메인이나 예상치 못한 입력에 적용될 때 고장 적음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YOLO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는 최첨단 검출 시스템에 비해 정확성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부족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이미지에서 빠르게 객체를 식별할 수 있지만 특히 작은 객체를 정확하게 지역화하는 데 어려움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작은 객체를 정확하게 지역화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=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작은 크기의 객체에 대해서도 정확한 경계 상자를 생성하고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객체의 위치를 정확하게 특정할 수 있다는 것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87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객체 감지의 각 부분을 하나의 신경망으로 통합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/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전체 이미지의 특징을 사용하여 각 </a:t>
            </a:r>
            <a:r>
              <a:rPr lang="en-US" altLang="ko-KR" sz="1200"/>
              <a:t>bounding box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를 예측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/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또한 이미지에 있는 모든 클래스에 대한 모든 </a:t>
            </a:r>
            <a:r>
              <a:rPr lang="en-US" altLang="ko-KR" sz="1200"/>
              <a:t>bounding box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를 동시에 예측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/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이는 네트워크가 전체 이미지와 이미지의 모든 객체에 대해 전역적으로 추론하는 것을 의미합니다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/YOLO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디자인은 실시간 속도를 유지하면서 높은 평균 정확도를 유지합니다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b="0" i="0">
              <a:solidFill>
                <a:srgbClr val="00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312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YOLO v1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은 별도의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region proposals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를 사용하지 않고 전체 이미지를 입력하여 사용합니다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먼저 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전체 이미지를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SxS 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크기의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grid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로 나눠줍니다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.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이미지에서는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7X&amp;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크기의 그리드로 나눴음 </a:t>
            </a:r>
            <a:endParaRPr lang="en-US" altLang="ko-KR" b="0" i="0">
              <a:solidFill>
                <a:srgbClr val="000000"/>
              </a:solidFill>
              <a:effectLst/>
              <a:latin typeface="Spoqa Han Sans"/>
            </a:endParaRPr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여기서 객체의 중심이 특정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에 위치한다면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해당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은 그 객체를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detect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하도록 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할당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(responsible for)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. </a:t>
            </a:r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위의 그림을 보면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4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행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3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열의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이 왼쪽의 개를 예측하도록 할당되었고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, 4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행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4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열의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이 오른쪽의 개를 예측하도록 할당되었습니다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72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각각의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box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의 좌표 정보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(x, y, w, h)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confidence score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라는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5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개의 예측값을 가집니다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.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 여기서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(x, y)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는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의 경계에 비례한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box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의 중심 좌표를 의미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 /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높이와 너비는 </a:t>
            </a:r>
            <a:r>
              <a:rPr lang="ko-KR" altLang="en-US" b="0" i="0">
                <a:solidFill>
                  <a:srgbClr val="3B3F4E"/>
                </a:solidFill>
                <a:effectLst/>
                <a:latin typeface="Pretendard"/>
              </a:rPr>
              <a:t>전체 이미지에 상대적으로 예측됩니다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역시 마찬가지로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에 비례한 값입니다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여기서 주의할 점은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x, y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는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내에 위치하기에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0~1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사이의 값을 가지지만 객체의 크기가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의 크기보다 더 클 수 있기 때문에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width, height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값은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1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이상의 값을 가질 수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하나의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는 하나의 객체만을 예측하며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, </a:t>
            </a: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하나의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은 하나의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1" i="0">
                <a:solidFill>
                  <a:srgbClr val="000000"/>
                </a:solidFill>
                <a:effectLst/>
                <a:latin typeface="Spoqa Han Sans"/>
              </a:rPr>
              <a:t>를 학습에 사용합니다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.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 </a:t>
            </a:r>
            <a:endParaRPr lang="en-US" altLang="ko-KR" b="0" i="0">
              <a:solidFill>
                <a:srgbClr val="000000"/>
              </a:solidFill>
              <a:effectLst/>
              <a:latin typeface="Spoqa Han Sans"/>
            </a:endParaRPr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예를 들어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별로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B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개의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를 예측한다고 할 때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, confidence score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가 가장 높은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1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개의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만 학습에 사용하</a:t>
            </a:r>
            <a:endParaRPr lang="en-US" altLang="ko-KR" b="0" i="0">
              <a:solidFill>
                <a:srgbClr val="000000"/>
              </a:solidFill>
              <a:effectLst/>
              <a:latin typeface="Spoqa Han Sans"/>
            </a:endParaRPr>
          </a:p>
          <a:p>
            <a:endParaRPr lang="en-US" altLang="ko-KR" b="0" i="0">
              <a:solidFill>
                <a:srgbClr val="000000"/>
              </a:solidFill>
              <a:effectLst/>
              <a:latin typeface="Spoqa Han Sans"/>
            </a:endParaRPr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각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C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개의 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conditional class probabilities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 예측</a:t>
            </a:r>
            <a:endParaRPr lang="en-US" altLang="ko-KR" b="0" i="0">
              <a:solidFill>
                <a:srgbClr val="000000"/>
              </a:solidFill>
              <a:effectLst/>
              <a:latin typeface="Spoqa Han Sans"/>
            </a:endParaRPr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이는 특정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에 객체가 존재한다고 가정했을 때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특정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class i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일 확률인 조건부 확률값</a:t>
            </a:r>
            <a:endParaRPr lang="en-US" altLang="ko-KR" b="0" i="0">
              <a:solidFill>
                <a:srgbClr val="000000"/>
              </a:solidFill>
              <a:effectLst/>
              <a:latin typeface="Spoqa Han Sans"/>
            </a:endParaRPr>
          </a:p>
          <a:p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bounding box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수와 상관없이 하나의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마다 하나의 조건부 확률을 예측</a:t>
            </a:r>
            <a:endParaRPr lang="en-US" altLang="ko-KR" b="0" i="0">
              <a:solidFill>
                <a:srgbClr val="000000"/>
              </a:solidFill>
              <a:effectLst/>
              <a:latin typeface="Spoqa Han Sans"/>
            </a:endParaRPr>
          </a:p>
          <a:p>
            <a:endParaRPr lang="en-US" altLang="ko-KR" b="0" i="0">
              <a:solidFill>
                <a:srgbClr val="000000"/>
              </a:solidFill>
              <a:effectLst/>
              <a:latin typeface="Spoqa Han Sans"/>
            </a:endParaRPr>
          </a:p>
          <a:p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별로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class probabilities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를 예측하는 것이 아니라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>
                <a:solidFill>
                  <a:srgbClr val="000000"/>
                </a:solidFill>
                <a:effectLst/>
                <a:latin typeface="Spoqa Han Sans"/>
              </a:rPr>
              <a:t>별로 예측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52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ground truth tensor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에 정보를 삽입합니다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현재 셀에 이미 할당된 클래스가 없거나 현재 클래스와 일치하는 경우에만 진행합니다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해당 클래스에 대한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one-hot encoding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을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ground truth tensor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의 적절한 위치에 삽입합니다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bounding box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를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ground truth tensor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에 삽입합니다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이때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현재 셀에 할당된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bounding box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의 수가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config.B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보다 작은 경우에만 삽입합니다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이미 할당된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bounding box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슬롯을 현재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bounding box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로 채우고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이전의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bounding box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를 덮어쓰지 않도록 시작 인덱스를 조정합니다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336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bbox_to_coords(coordinates)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함수를 사용하여 각 바운딩 박스의 왼쪽 상단과 오른쪽 하단 좌표를 얻습니다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torch.max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와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torch.min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함수를 사용하여 두 바운딩 박스의 겹치는 영역을 구합니다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이때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coords_join_size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를 사용하여 두 바운딩 박스를 감싸는 가장 작은 사각형의 좌표를 얻습니다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torch.clamp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함수를 사용하여 겹치는 부분의 각 변에 대해 양수로 만듭니다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intersection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변수를 통해 겹치는 부분의 너비와 높이를 계산합니다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p_area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와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a_area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를 통해 각 바운딩 박스의 면적을 계산합니다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union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을 계산하고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0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으로 나누는 오류를 방지하기 위해 예외 처리를 수행합니다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최종적으로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intersection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을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union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으로 나누어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IoU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를 계산하고 반환합니다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967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latin typeface="+mn-ea"/>
                <a:ea typeface="+mn-ea"/>
              </a:rPr>
              <a:t>논문에서는 </a:t>
            </a:r>
            <a:r>
              <a:rPr lang="en-US" altLang="ko-KR" sz="1200">
                <a:latin typeface="+mn-ea"/>
                <a:ea typeface="+mn-ea"/>
              </a:rPr>
              <a:t>S=7, B=2, C=20 </a:t>
            </a:r>
            <a:r>
              <a:rPr lang="ko-KR" altLang="en-US" sz="1200">
                <a:latin typeface="+mn-ea"/>
                <a:ea typeface="+mn-ea"/>
              </a:rPr>
              <a:t>설정</a:t>
            </a:r>
            <a:endParaRPr lang="en-US" altLang="ko-KR" sz="1200">
              <a:latin typeface="+mn-ea"/>
              <a:ea typeface="+mn-ea"/>
            </a:endParaRPr>
          </a:p>
          <a:p>
            <a:r>
              <a:rPr lang="en-US" altLang="ko-KR" sz="1200">
                <a:latin typeface="+mn-ea"/>
                <a:ea typeface="+mn-ea"/>
              </a:rPr>
              <a:t>(PASCAL VOC </a:t>
            </a:r>
            <a:r>
              <a:rPr lang="ko-KR" altLang="en-US" sz="1200">
                <a:latin typeface="+mn-ea"/>
                <a:ea typeface="+mn-ea"/>
              </a:rPr>
              <a:t>데이터셋 </a:t>
            </a:r>
            <a:r>
              <a:rPr lang="en-US" altLang="ko-KR" sz="1200">
                <a:latin typeface="+mn-ea"/>
                <a:ea typeface="+mn-ea"/>
              </a:rPr>
              <a:t>class</a:t>
            </a:r>
            <a:r>
              <a:rPr lang="ko-KR" altLang="en-US" sz="1200">
                <a:latin typeface="+mn-ea"/>
                <a:ea typeface="+mn-ea"/>
              </a:rPr>
              <a:t>의 수가 </a:t>
            </a:r>
            <a:r>
              <a:rPr lang="en-US" altLang="ko-KR" sz="1200">
                <a:latin typeface="+mn-ea"/>
                <a:ea typeface="+mn-ea"/>
              </a:rPr>
              <a:t>20</a:t>
            </a:r>
            <a:r>
              <a:rPr lang="ko-KR" altLang="en-US" sz="1200">
                <a:latin typeface="+mn-ea"/>
                <a:ea typeface="+mn-ea"/>
              </a:rPr>
              <a:t>개</a:t>
            </a:r>
            <a:r>
              <a:rPr lang="en-US" altLang="ko-KR" sz="1200">
                <a:latin typeface="+mn-ea"/>
                <a:ea typeface="+mn-ea"/>
              </a:rPr>
              <a:t>)</a:t>
            </a:r>
          </a:p>
          <a:p>
            <a:endParaRPr lang="en-US" altLang="ko-KR" sz="1200">
              <a:latin typeface="+mn-ea"/>
              <a:ea typeface="+mn-ea"/>
            </a:endParaRPr>
          </a:p>
          <a:p>
            <a:r>
              <a:rPr lang="ko-KR" altLang="en-US" sz="1200">
                <a:latin typeface="+mn-ea"/>
                <a:ea typeface="+mn-ea"/>
              </a:rPr>
              <a:t>이미지를 </a:t>
            </a:r>
            <a:r>
              <a:rPr lang="en-US" altLang="ko-KR" sz="1200">
                <a:latin typeface="+mn-ea"/>
                <a:ea typeface="+mn-ea"/>
              </a:rPr>
              <a:t>7x7 grid</a:t>
            </a:r>
            <a:r>
              <a:rPr lang="ko-KR" altLang="en-US" sz="1200">
                <a:latin typeface="+mn-ea"/>
                <a:ea typeface="+mn-ea"/>
              </a:rPr>
              <a:t>로 나누고 </a:t>
            </a:r>
            <a:endParaRPr lang="en-US" altLang="ko-KR" sz="1200">
              <a:latin typeface="+mn-ea"/>
              <a:ea typeface="+mn-ea"/>
            </a:endParaRPr>
          </a:p>
          <a:p>
            <a:r>
              <a:rPr lang="ko-KR" altLang="en-US" sz="1200">
                <a:latin typeface="+mn-ea"/>
                <a:ea typeface="+mn-ea"/>
              </a:rPr>
              <a:t>각 </a:t>
            </a:r>
            <a:r>
              <a:rPr lang="en-US" altLang="ko-KR" sz="1200">
                <a:latin typeface="+mn-ea"/>
                <a:ea typeface="+mn-ea"/>
              </a:rPr>
              <a:t>grid cell</a:t>
            </a:r>
            <a:r>
              <a:rPr lang="ko-KR" altLang="en-US" sz="1200">
                <a:latin typeface="+mn-ea"/>
                <a:ea typeface="+mn-ea"/>
              </a:rPr>
              <a:t>은 </a:t>
            </a:r>
            <a:r>
              <a:rPr lang="en-US" altLang="ko-KR" sz="1200">
                <a:latin typeface="+mn-ea"/>
                <a:ea typeface="+mn-ea"/>
              </a:rPr>
              <a:t>2</a:t>
            </a:r>
            <a:r>
              <a:rPr lang="ko-KR" altLang="en-US" sz="1200">
                <a:latin typeface="+mn-ea"/>
                <a:ea typeface="+mn-ea"/>
              </a:rPr>
              <a:t>개의 </a:t>
            </a:r>
            <a:r>
              <a:rPr lang="en-US" altLang="ko-KR" sz="1200">
                <a:latin typeface="+mn-ea"/>
                <a:ea typeface="+mn-ea"/>
              </a:rPr>
              <a:t>bounding box</a:t>
            </a:r>
            <a:r>
              <a:rPr lang="ko-KR" altLang="en-US" sz="1200">
                <a:latin typeface="+mn-ea"/>
                <a:ea typeface="+mn-ea"/>
              </a:rPr>
              <a:t>와 해당 </a:t>
            </a:r>
            <a:r>
              <a:rPr lang="en-US" altLang="ko-KR" sz="1200">
                <a:latin typeface="+mn-ea"/>
                <a:ea typeface="+mn-ea"/>
              </a:rPr>
              <a:t>box</a:t>
            </a:r>
            <a:r>
              <a:rPr lang="ko-KR" altLang="en-US" sz="1200">
                <a:latin typeface="+mn-ea"/>
                <a:ea typeface="+mn-ea"/>
              </a:rPr>
              <a:t>의 </a:t>
            </a:r>
            <a:r>
              <a:rPr lang="en-US" altLang="ko-KR" sz="1200">
                <a:latin typeface="+mn-ea"/>
                <a:ea typeface="+mn-ea"/>
              </a:rPr>
              <a:t>confidence score, </a:t>
            </a:r>
          </a:p>
          <a:p>
            <a:r>
              <a:rPr lang="ko-KR" altLang="en-US" sz="1200">
                <a:latin typeface="+mn-ea"/>
                <a:ea typeface="+mn-ea"/>
              </a:rPr>
              <a:t>그리고 </a:t>
            </a:r>
            <a:r>
              <a:rPr lang="en-US" altLang="ko-KR" sz="1200">
                <a:latin typeface="+mn-ea"/>
                <a:ea typeface="+mn-ea"/>
              </a:rPr>
              <a:t>C</a:t>
            </a:r>
            <a:r>
              <a:rPr lang="ko-KR" altLang="en-US" sz="1200">
                <a:latin typeface="+mn-ea"/>
                <a:ea typeface="+mn-ea"/>
              </a:rPr>
              <a:t>개의 </a:t>
            </a:r>
            <a:r>
              <a:rPr lang="en-US" altLang="ko-KR" sz="1200">
                <a:latin typeface="+mn-ea"/>
                <a:ea typeface="+mn-ea"/>
              </a:rPr>
              <a:t>class probabilities</a:t>
            </a:r>
            <a:r>
              <a:rPr lang="ko-KR" altLang="en-US" sz="1200">
                <a:latin typeface="+mn-ea"/>
                <a:ea typeface="+mn-ea"/>
              </a:rPr>
              <a:t>를 예측</a:t>
            </a:r>
            <a:endParaRPr lang="en-US" altLang="ko-KR" sz="1200">
              <a:latin typeface="+mn-ea"/>
              <a:ea typeface="+mn-ea"/>
            </a:endParaRPr>
          </a:p>
          <a:p>
            <a:endParaRPr lang="en-US" altLang="ko-KR" sz="1200">
              <a:latin typeface="+mn-ea"/>
              <a:ea typeface="+mn-ea"/>
            </a:endParaRPr>
          </a:p>
          <a:p>
            <a:r>
              <a:rPr lang="ko-KR" altLang="en-US" sz="1200">
                <a:latin typeface="+mn-ea"/>
                <a:ea typeface="+mn-ea"/>
              </a:rPr>
              <a:t>즉 이미지별 예측값의 크기는 </a:t>
            </a:r>
            <a:r>
              <a:rPr lang="en-US" altLang="ko-KR" sz="1200">
                <a:latin typeface="+mn-ea"/>
                <a:ea typeface="+mn-ea"/>
              </a:rPr>
              <a:t>7x7x(2x5+20) </a:t>
            </a:r>
          </a:p>
          <a:p>
            <a:r>
              <a:rPr lang="ko-KR" altLang="en-US" sz="1200">
                <a:latin typeface="+mn-ea"/>
                <a:ea typeface="+mn-ea"/>
              </a:rPr>
              <a:t>이와 같은 과정을 통해 </a:t>
            </a:r>
            <a:r>
              <a:rPr lang="en-US" altLang="ko-KR" sz="1200">
                <a:latin typeface="+mn-ea"/>
                <a:ea typeface="+mn-ea"/>
              </a:rPr>
              <a:t>bounding box</a:t>
            </a:r>
            <a:r>
              <a:rPr lang="ko-KR" altLang="en-US" sz="1200">
                <a:latin typeface="+mn-ea"/>
                <a:ea typeface="+mn-ea"/>
              </a:rPr>
              <a:t>의 위치와 크기</a:t>
            </a:r>
            <a:r>
              <a:rPr lang="en-US" altLang="ko-KR" sz="1200">
                <a:latin typeface="+mn-ea"/>
                <a:ea typeface="+mn-ea"/>
              </a:rPr>
              <a:t>, </a:t>
            </a:r>
            <a:r>
              <a:rPr lang="ko-KR" altLang="en-US" sz="1200">
                <a:latin typeface="+mn-ea"/>
                <a:ea typeface="+mn-ea"/>
              </a:rPr>
              <a:t>그리고 </a:t>
            </a:r>
            <a:r>
              <a:rPr lang="en-US" altLang="ko-KR" sz="1200">
                <a:latin typeface="+mn-ea"/>
                <a:ea typeface="+mn-ea"/>
              </a:rPr>
              <a:t>class</a:t>
            </a:r>
            <a:r>
              <a:rPr lang="ko-KR" altLang="en-US" sz="1200">
                <a:latin typeface="+mn-ea"/>
                <a:ea typeface="+mn-ea"/>
              </a:rPr>
              <a:t>에 대한 정보를 동시에 예측하는 것이 가능해짐</a:t>
            </a:r>
            <a:endParaRPr lang="en-US" altLang="ko-KR" sz="1200">
              <a:latin typeface="+mn-ea"/>
              <a:ea typeface="+mn-ea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29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105275" y="4343400"/>
            <a:ext cx="50387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Oval 8"/>
          <p:cNvSpPr>
            <a:spLocks noChangeAspect="1" noChangeArrowheads="1"/>
          </p:cNvSpPr>
          <p:nvPr/>
        </p:nvSpPr>
        <p:spPr bwMode="auto">
          <a:xfrm>
            <a:off x="4027488" y="4308475"/>
            <a:ext cx="71437" cy="76200"/>
          </a:xfrm>
          <a:prstGeom prst="ellipse">
            <a:avLst/>
          </a:prstGeom>
          <a:solidFill>
            <a:schemeClr val="tx1"/>
          </a:solidFill>
          <a:ln w="9525">
            <a:solidFill>
              <a:srgbClr val="666633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pic>
        <p:nvPicPr>
          <p:cNvPr id="9" name="Picture 9" descr="SSU_la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838" y="6237288"/>
            <a:ext cx="2032000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238625" y="3429000"/>
            <a:ext cx="4905375" cy="89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238625" y="4365625"/>
            <a:ext cx="4905375" cy="1584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rgbClr val="5F5F5F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grpSp>
        <p:nvGrpSpPr>
          <p:cNvPr id="52" name="그룹 51"/>
          <p:cNvGrpSpPr/>
          <p:nvPr userDrawn="1"/>
        </p:nvGrpSpPr>
        <p:grpSpPr>
          <a:xfrm>
            <a:off x="250825" y="779463"/>
            <a:ext cx="4089400" cy="2722562"/>
            <a:chOff x="250825" y="779463"/>
            <a:chExt cx="4089400" cy="2722562"/>
          </a:xfrm>
        </p:grpSpPr>
        <p:grpSp>
          <p:nvGrpSpPr>
            <p:cNvPr id="53" name="그룹 21"/>
            <p:cNvGrpSpPr>
              <a:grpSpLocks/>
            </p:cNvGrpSpPr>
            <p:nvPr/>
          </p:nvGrpSpPr>
          <p:grpSpPr bwMode="auto">
            <a:xfrm>
              <a:off x="250825" y="779463"/>
              <a:ext cx="4089400" cy="2722562"/>
              <a:chOff x="250825" y="779463"/>
              <a:chExt cx="4089400" cy="2723336"/>
            </a:xfrm>
          </p:grpSpPr>
          <p:sp>
            <p:nvSpPr>
              <p:cNvPr id="64" name="_s1031" descr="BallYellow"/>
              <p:cNvSpPr>
                <a:spLocks noChangeArrowheads="1"/>
              </p:cNvSpPr>
              <p:nvPr/>
            </p:nvSpPr>
            <p:spPr bwMode="auto">
              <a:xfrm>
                <a:off x="2855913" y="925555"/>
                <a:ext cx="879475" cy="990882"/>
              </a:xfrm>
              <a:prstGeom prst="rect">
                <a:avLst/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/>
              <a:p>
                <a:pPr algn="ctr" latinLnBrk="0"/>
                <a:endParaRPr kumimoji="0" lang="ko-KR" altLang="ko-KR" sz="800">
                  <a:latin typeface="Arial" charset="0"/>
                </a:endParaRPr>
              </a:p>
            </p:txBody>
          </p:sp>
          <p:sp>
            <p:nvSpPr>
              <p:cNvPr id="65" name="_s1032" descr="BallRed"/>
              <p:cNvSpPr>
                <a:spLocks noChangeArrowheads="1"/>
              </p:cNvSpPr>
              <p:nvPr/>
            </p:nvSpPr>
            <p:spPr bwMode="auto">
              <a:xfrm>
                <a:off x="2144713" y="2426168"/>
                <a:ext cx="889000" cy="965474"/>
              </a:xfrm>
              <a:prstGeom prst="rect">
                <a:avLst/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/>
              <a:p>
                <a:pPr algn="ctr" latinLnBrk="0"/>
                <a:endParaRPr kumimoji="0" lang="ko-KR" altLang="ko-KR" b="1"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66" name="_s1033" descr="BallBlue"/>
              <p:cNvSpPr>
                <a:spLocks noChangeArrowheads="1"/>
              </p:cNvSpPr>
              <p:nvPr/>
            </p:nvSpPr>
            <p:spPr bwMode="auto">
              <a:xfrm>
                <a:off x="1273175" y="1004952"/>
                <a:ext cx="889000" cy="963886"/>
              </a:xfrm>
              <a:prstGeom prst="rect">
                <a:avLst/>
              </a:prstGeom>
              <a:blipFill dpi="0" rotWithShape="1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/>
              <a:p>
                <a:pPr algn="ctr" latinLnBrk="0"/>
                <a:endParaRPr kumimoji="0" lang="ko-KR" altLang="ko-KR" sz="80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67" name="Text Box 14"/>
              <p:cNvSpPr txBox="1">
                <a:spLocks noChangeArrowheads="1"/>
              </p:cNvSpPr>
              <p:nvPr/>
            </p:nvSpPr>
            <p:spPr bwMode="auto">
              <a:xfrm>
                <a:off x="3589338" y="1571850"/>
                <a:ext cx="750887" cy="336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kumimoji="0" lang="en-US" altLang="ko-KR" sz="1600" b="1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Pride</a:t>
                </a:r>
              </a:p>
            </p:txBody>
          </p:sp>
          <p:sp>
            <p:nvSpPr>
              <p:cNvPr id="68" name="Text Box 15"/>
              <p:cNvSpPr txBox="1">
                <a:spLocks noChangeArrowheads="1"/>
              </p:cNvSpPr>
              <p:nvPr/>
            </p:nvSpPr>
            <p:spPr bwMode="auto">
              <a:xfrm>
                <a:off x="679450" y="1684595"/>
                <a:ext cx="842963" cy="336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kumimoji="0" lang="en-US" altLang="ko-KR" sz="1600" b="1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Power</a:t>
                </a:r>
              </a:p>
            </p:txBody>
          </p:sp>
          <p:sp>
            <p:nvSpPr>
              <p:cNvPr id="69" name="Text Box 16"/>
              <p:cNvSpPr txBox="1">
                <a:spLocks noChangeArrowheads="1"/>
              </p:cNvSpPr>
              <p:nvPr/>
            </p:nvSpPr>
            <p:spPr bwMode="auto">
              <a:xfrm>
                <a:off x="250825" y="3226495"/>
                <a:ext cx="2268538" cy="276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kumimoji="0" lang="en-US" altLang="ko-KR" sz="1200" b="1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P</a:t>
                </a:r>
                <a:r>
                  <a:rPr kumimoji="0" lang="en-US" altLang="ko-KR" sz="1200" b="1" baseline="30000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3</a:t>
                </a:r>
                <a:r>
                  <a:rPr kumimoji="0" lang="en-US" altLang="ko-KR" sz="1200" b="1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 in VISION laboratory</a:t>
                </a:r>
                <a:r>
                  <a:rPr kumimoji="0" lang="en-US" altLang="ko-KR" sz="1200" b="1">
                    <a:solidFill>
                      <a:srgbClr val="4D4D4D"/>
                    </a:solidFill>
                    <a:latin typeface="Times New Roman" pitchFamily="18" charset="0"/>
                    <a:ea typeface="HY견고딕" pitchFamily="18" charset="-127"/>
                  </a:rPr>
                  <a:t>…</a:t>
                </a:r>
                <a:endParaRPr kumimoji="0" lang="en-US" altLang="ko-KR" sz="1200" b="1">
                  <a:solidFill>
                    <a:srgbClr val="4D4D4D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0" name="Text Box 17"/>
              <p:cNvSpPr txBox="1">
                <a:spLocks noChangeArrowheads="1"/>
              </p:cNvSpPr>
              <p:nvPr/>
            </p:nvSpPr>
            <p:spPr bwMode="auto">
              <a:xfrm>
                <a:off x="2757488" y="3164566"/>
                <a:ext cx="1042987" cy="336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kumimoji="0" lang="en-US" altLang="ko-KR" sz="1600" b="1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Passion</a:t>
                </a:r>
              </a:p>
            </p:txBody>
          </p:sp>
        </p:grpSp>
        <p:sp>
          <p:nvSpPr>
            <p:cNvPr id="54" name="_s1031" descr="BallYellow"/>
            <p:cNvSpPr>
              <a:spLocks noChangeArrowheads="1"/>
            </p:cNvSpPr>
            <p:nvPr/>
          </p:nvSpPr>
          <p:spPr bwMode="auto">
            <a:xfrm>
              <a:off x="2855913" y="925513"/>
              <a:ext cx="879475" cy="990600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 latinLnBrk="0"/>
              <a:endParaRPr kumimoji="0" lang="ko-KR" altLang="ko-KR" sz="800">
                <a:latin typeface="Arial" charset="0"/>
              </a:endParaRPr>
            </a:p>
          </p:txBody>
        </p:sp>
        <p:sp>
          <p:nvSpPr>
            <p:cNvPr id="55" name="_s1032" descr="BallRed"/>
            <p:cNvSpPr>
              <a:spLocks noChangeArrowheads="1"/>
            </p:cNvSpPr>
            <p:nvPr/>
          </p:nvSpPr>
          <p:spPr bwMode="auto">
            <a:xfrm>
              <a:off x="2144713" y="2425700"/>
              <a:ext cx="889000" cy="965200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 latinLnBrk="0"/>
              <a:endParaRPr kumimoji="0" lang="ko-KR" altLang="ko-KR"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56" name="_s1033" descr="BallBlue"/>
            <p:cNvSpPr>
              <a:spLocks noChangeArrowheads="1"/>
            </p:cNvSpPr>
            <p:nvPr/>
          </p:nvSpPr>
          <p:spPr bwMode="auto">
            <a:xfrm>
              <a:off x="1273175" y="1004888"/>
              <a:ext cx="889000" cy="963612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 latinLnBrk="0"/>
              <a:endParaRPr kumimoji="0" lang="ko-KR" altLang="ko-KR" sz="80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57" name="_s1028"/>
            <p:cNvSpPr>
              <a:spLocks noChangeArrowheads="1" noTextEdit="1"/>
            </p:cNvSpPr>
            <p:nvPr/>
          </p:nvSpPr>
          <p:spPr bwMode="auto">
            <a:xfrm>
              <a:off x="1751013" y="779463"/>
              <a:ext cx="1587500" cy="1720850"/>
            </a:xfrm>
            <a:custGeom>
              <a:avLst/>
              <a:gdLst>
                <a:gd name="T0" fmla="*/ 2147483647 w 21600"/>
                <a:gd name="T1" fmla="*/ 186085628 h 21600"/>
                <a:gd name="T2" fmla="*/ 1990510761 w 21600"/>
                <a:gd name="T3" fmla="*/ 1974641755 h 21600"/>
                <a:gd name="T4" fmla="*/ 2147483647 w 21600"/>
                <a:gd name="T5" fmla="*/ 1944302373 h 21600"/>
                <a:gd name="T6" fmla="*/ 2147483647 w 21600"/>
                <a:gd name="T7" fmla="*/ -1261647710 h 21600"/>
                <a:gd name="T8" fmla="*/ 2147483647 w 21600"/>
                <a:gd name="T9" fmla="*/ 1373909671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2050" y="3709"/>
                  </a:moveTo>
                  <a:cubicBezTo>
                    <a:pt x="11637" y="3636"/>
                    <a:pt x="11219" y="3600"/>
                    <a:pt x="10800" y="3600"/>
                  </a:cubicBezTo>
                  <a:cubicBezTo>
                    <a:pt x="9107" y="3599"/>
                    <a:pt x="7468" y="4196"/>
                    <a:pt x="6171" y="5284"/>
                  </a:cubicBezTo>
                  <a:lnTo>
                    <a:pt x="3857" y="2526"/>
                  </a:lnTo>
                  <a:cubicBezTo>
                    <a:pt x="5802" y="894"/>
                    <a:pt x="8260" y="-1"/>
                    <a:pt x="10800" y="0"/>
                  </a:cubicBezTo>
                  <a:cubicBezTo>
                    <a:pt x="11428" y="0"/>
                    <a:pt x="12056" y="54"/>
                    <a:pt x="12675" y="164"/>
                  </a:cubicBezTo>
                  <a:lnTo>
                    <a:pt x="13144" y="-2495"/>
                  </a:lnTo>
                  <a:lnTo>
                    <a:pt x="16794" y="2717"/>
                  </a:lnTo>
                  <a:lnTo>
                    <a:pt x="11581" y="6368"/>
                  </a:lnTo>
                  <a:lnTo>
                    <a:pt x="12050" y="3709"/>
                  </a:lnTo>
                  <a:close/>
                </a:path>
              </a:pathLst>
            </a:custGeom>
            <a:gradFill rotWithShape="1">
              <a:gsLst>
                <a:gs pos="0">
                  <a:srgbClr val="767600"/>
                </a:gs>
                <a:gs pos="50000">
                  <a:srgbClr val="FFFF00"/>
                </a:gs>
                <a:gs pos="100000">
                  <a:srgbClr val="767600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58" name="_s1029"/>
            <p:cNvSpPr>
              <a:spLocks noChangeArrowheads="1" noTextEdit="1"/>
            </p:cNvSpPr>
            <p:nvPr/>
          </p:nvSpPr>
          <p:spPr bwMode="auto">
            <a:xfrm rot="7200000">
              <a:off x="1901825" y="1252538"/>
              <a:ext cx="1722437" cy="1589088"/>
            </a:xfrm>
            <a:custGeom>
              <a:avLst/>
              <a:gdLst>
                <a:gd name="T0" fmla="*/ 2147483647 w 21600"/>
                <a:gd name="T1" fmla="*/ 146529437 h 21600"/>
                <a:gd name="T2" fmla="*/ 2147483647 w 21600"/>
                <a:gd name="T3" fmla="*/ 1554906791 h 21600"/>
                <a:gd name="T4" fmla="*/ 2147483647 w 21600"/>
                <a:gd name="T5" fmla="*/ 1531011174 h 21600"/>
                <a:gd name="T6" fmla="*/ 2147483647 w 21600"/>
                <a:gd name="T7" fmla="*/ -993464270 h 21600"/>
                <a:gd name="T8" fmla="*/ 2147483647 w 21600"/>
                <a:gd name="T9" fmla="*/ 1081864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2050" y="3709"/>
                  </a:moveTo>
                  <a:cubicBezTo>
                    <a:pt x="11637" y="3636"/>
                    <a:pt x="11219" y="3600"/>
                    <a:pt x="10800" y="3600"/>
                  </a:cubicBezTo>
                  <a:cubicBezTo>
                    <a:pt x="9107" y="3599"/>
                    <a:pt x="7468" y="4196"/>
                    <a:pt x="6171" y="5284"/>
                  </a:cubicBezTo>
                  <a:lnTo>
                    <a:pt x="3857" y="2526"/>
                  </a:lnTo>
                  <a:cubicBezTo>
                    <a:pt x="5802" y="894"/>
                    <a:pt x="8260" y="-1"/>
                    <a:pt x="10800" y="0"/>
                  </a:cubicBezTo>
                  <a:cubicBezTo>
                    <a:pt x="11428" y="0"/>
                    <a:pt x="12056" y="54"/>
                    <a:pt x="12675" y="164"/>
                  </a:cubicBezTo>
                  <a:lnTo>
                    <a:pt x="13144" y="-2495"/>
                  </a:lnTo>
                  <a:lnTo>
                    <a:pt x="16794" y="2717"/>
                  </a:lnTo>
                  <a:lnTo>
                    <a:pt x="11581" y="6368"/>
                  </a:lnTo>
                  <a:lnTo>
                    <a:pt x="12050" y="3709"/>
                  </a:lnTo>
                  <a:close/>
                </a:path>
              </a:pathLst>
            </a:custGeom>
            <a:gradFill rotWithShape="1">
              <a:gsLst>
                <a:gs pos="0">
                  <a:srgbClr val="760000"/>
                </a:gs>
                <a:gs pos="50000">
                  <a:srgbClr val="FF0000"/>
                </a:gs>
                <a:gs pos="100000">
                  <a:srgbClr val="760000"/>
                </a:gs>
              </a:gsLst>
              <a:lin ang="27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59" name="_s1030"/>
            <p:cNvSpPr>
              <a:spLocks noChangeArrowheads="1" noTextEdit="1"/>
            </p:cNvSpPr>
            <p:nvPr/>
          </p:nvSpPr>
          <p:spPr bwMode="auto">
            <a:xfrm rot="14400000">
              <a:off x="1444625" y="1254125"/>
              <a:ext cx="1722438" cy="1589088"/>
            </a:xfrm>
            <a:custGeom>
              <a:avLst/>
              <a:gdLst>
                <a:gd name="T0" fmla="*/ 2147483647 w 21600"/>
                <a:gd name="T1" fmla="*/ 146529437 h 21600"/>
                <a:gd name="T2" fmla="*/ 2147483647 w 21600"/>
                <a:gd name="T3" fmla="*/ 1554906791 h 21600"/>
                <a:gd name="T4" fmla="*/ 2147483647 w 21600"/>
                <a:gd name="T5" fmla="*/ 1531011174 h 21600"/>
                <a:gd name="T6" fmla="*/ 2147483647 w 21600"/>
                <a:gd name="T7" fmla="*/ -993464270 h 21600"/>
                <a:gd name="T8" fmla="*/ 2147483647 w 21600"/>
                <a:gd name="T9" fmla="*/ 1081864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2050" y="3709"/>
                  </a:moveTo>
                  <a:cubicBezTo>
                    <a:pt x="11637" y="3636"/>
                    <a:pt x="11219" y="3600"/>
                    <a:pt x="10800" y="3600"/>
                  </a:cubicBezTo>
                  <a:cubicBezTo>
                    <a:pt x="9107" y="3599"/>
                    <a:pt x="7468" y="4196"/>
                    <a:pt x="6171" y="5284"/>
                  </a:cubicBezTo>
                  <a:lnTo>
                    <a:pt x="3857" y="2526"/>
                  </a:lnTo>
                  <a:cubicBezTo>
                    <a:pt x="5802" y="894"/>
                    <a:pt x="8260" y="-1"/>
                    <a:pt x="10800" y="0"/>
                  </a:cubicBezTo>
                  <a:cubicBezTo>
                    <a:pt x="11428" y="0"/>
                    <a:pt x="12056" y="54"/>
                    <a:pt x="12675" y="164"/>
                  </a:cubicBezTo>
                  <a:lnTo>
                    <a:pt x="13144" y="-2495"/>
                  </a:lnTo>
                  <a:lnTo>
                    <a:pt x="16794" y="2717"/>
                  </a:lnTo>
                  <a:lnTo>
                    <a:pt x="11581" y="6368"/>
                  </a:lnTo>
                  <a:lnTo>
                    <a:pt x="12050" y="3709"/>
                  </a:lnTo>
                  <a:close/>
                </a:path>
              </a:pathLst>
            </a:custGeom>
            <a:gradFill rotWithShape="1">
              <a:gsLst>
                <a:gs pos="0">
                  <a:srgbClr val="000076"/>
                </a:gs>
                <a:gs pos="50000">
                  <a:srgbClr val="0000FF"/>
                </a:gs>
                <a:gs pos="100000">
                  <a:srgbClr val="000076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282575" y="1000125"/>
            <a:ext cx="8504238" cy="0"/>
          </a:xfrm>
          <a:prstGeom prst="line">
            <a:avLst/>
          </a:prstGeom>
          <a:noFill/>
          <a:ln w="38100" cmpd="dbl">
            <a:solidFill>
              <a:srgbClr val="B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6" descr="LAB_symbol"/>
          <p:cNvPicPr>
            <a:picLocks noChangeAspect="1" noChangeArrowheads="1"/>
          </p:cNvPicPr>
          <p:nvPr userDrawn="1"/>
        </p:nvPicPr>
        <p:blipFill>
          <a:blip r:embed="rId2" cstate="print"/>
          <a:srcRect r="25069"/>
          <a:stretch>
            <a:fillRect/>
          </a:stretch>
        </p:blipFill>
        <p:spPr bwMode="auto">
          <a:xfrm>
            <a:off x="23813" y="5975350"/>
            <a:ext cx="102552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CBA06_1"/>
          <p:cNvPicPr>
            <a:picLocks noChangeAspect="1" noChangeArrowheads="1" noCrop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63500"/>
            <a:ext cx="13303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357188" y="1285875"/>
            <a:ext cx="8429625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제목 6"/>
          <p:cNvSpPr>
            <a:spLocks noGrp="1"/>
          </p:cNvSpPr>
          <p:nvPr>
            <p:ph type="title"/>
          </p:nvPr>
        </p:nvSpPr>
        <p:spPr>
          <a:xfrm>
            <a:off x="889248" y="260648"/>
            <a:ext cx="7787208" cy="562074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4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4067944" y="3212976"/>
            <a:ext cx="5099620" cy="7143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ko-KR">
                <a:latin typeface="PT Serif" panose="020A0603040505020204" pitchFamily="18" charset="0"/>
              </a:rPr>
              <a:t>You Only Look Once: </a:t>
            </a:r>
            <a:br>
              <a:rPr lang="en-US" altLang="ko-KR" sz="2200">
                <a:latin typeface="PT Serif" panose="020A0603040505020204" pitchFamily="18" charset="0"/>
              </a:rPr>
            </a:br>
            <a:r>
              <a:rPr lang="en-US" altLang="ko-KR" sz="2200">
                <a:latin typeface="PT Serif" panose="020A0603040505020204" pitchFamily="18" charset="0"/>
              </a:rPr>
              <a:t>Unified, Real-Time Object Detection</a:t>
            </a:r>
            <a:br>
              <a:rPr lang="en-US" altLang="ko-KR" sz="2200">
                <a:latin typeface="PT Serif" panose="020A0603040505020204" pitchFamily="18" charset="0"/>
              </a:rPr>
            </a:br>
            <a:r>
              <a:rPr lang="en-US" altLang="ko-KR" sz="2200">
                <a:latin typeface="PT Serif" panose="020A0603040505020204" pitchFamily="18" charset="0"/>
              </a:rPr>
              <a:t>+ code</a:t>
            </a:r>
            <a:endParaRPr lang="en-US" altLang="ko-KR" sz="2200" b="1" dirty="0">
              <a:latin typeface="PT Serif" panose="020A0603040505020204" pitchFamily="18" charset="0"/>
              <a:ea typeface="HY헤드라인M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238625" y="4449043"/>
            <a:ext cx="4762500" cy="492125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altLang="ko-KR" sz="1600"/>
              <a:t> Vision System Lab, Gyumin Park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US" altLang="ko-KR" sz="1600"/>
              <a:t>yywnnaa@gmail.com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US" altLang="ko-KR" sz="1600"/>
              <a:t>Feb 02,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9DA750-DCAF-EBEA-BF44-D4759287C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iou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4509AC-2DA3-4809-3C68-F092A219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2. Unified Detection</a:t>
            </a:r>
            <a:endParaRPr lang="ko-KR" altLang="en-US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BC015A8-1D0F-CB94-F88F-D29210F7F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07" y="1064251"/>
            <a:ext cx="5985785" cy="58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5838868-B402-6BBE-20CE-26EF2577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2. Unified Detection</a:t>
            </a:r>
            <a:endParaRPr lang="ko-KR" altLang="en-US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2BACAFB-6E78-97A7-45BA-C26E60B3F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42683"/>
            <a:ext cx="4176463" cy="382898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9E1A73A-12FC-8E3E-879F-683AF91C5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477" y="5071665"/>
            <a:ext cx="5997987" cy="14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DCB0D-BF8F-DAB7-B2E9-D94EF85E51B1}"/>
              </a:ext>
            </a:extLst>
          </p:cNvPr>
          <p:cNvSpPr txBox="1"/>
          <p:nvPr/>
        </p:nvSpPr>
        <p:spPr>
          <a:xfrm>
            <a:off x="4801364" y="2852936"/>
            <a:ext cx="5272856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evaluating YOLO on PASCAL VOC,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S = 7, B = 2, C = 20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(PASCAL VOC has 20 labelled classes)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final prediction : 7 × 7 × 30 tensor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 x 7 x (2 x 5 + 20) 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8329C3E-297B-9E49-9193-6500DF054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2" r="7949" b="3580"/>
          <a:stretch/>
        </p:blipFill>
        <p:spPr>
          <a:xfrm>
            <a:off x="4427984" y="2060848"/>
            <a:ext cx="4716016" cy="744837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53195A9-5548-CC1C-0B5A-76E6B876EB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92" b="93768"/>
          <a:stretch/>
        </p:blipFill>
        <p:spPr>
          <a:xfrm>
            <a:off x="4427984" y="1887660"/>
            <a:ext cx="3153861" cy="26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8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68B1DB-5A6C-44C1-6885-B37854D6B4A4}"/>
              </a:ext>
            </a:extLst>
          </p:cNvPr>
          <p:cNvSpPr/>
          <p:nvPr/>
        </p:nvSpPr>
        <p:spPr>
          <a:xfrm>
            <a:off x="-36512" y="5877272"/>
            <a:ext cx="1224136" cy="98072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AA93F2-87DA-1C71-E32B-67CF749C7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4509120"/>
            <a:ext cx="8784976" cy="1656183"/>
          </a:xfrm>
        </p:spPr>
        <p:txBody>
          <a:bodyPr/>
          <a:lstStyle/>
          <a:p>
            <a:r>
              <a:rPr lang="en-US" altLang="ko-KR" sz="1400"/>
              <a:t>pretrain convolutional layers on the ImageNet 1000-class competition dataset</a:t>
            </a:r>
          </a:p>
          <a:p>
            <a:r>
              <a:rPr lang="en-US" altLang="ko-KR" sz="1400"/>
              <a:t>88% accuracy, comparable to the GoogLeNet models</a:t>
            </a:r>
          </a:p>
          <a:p>
            <a:endParaRPr lang="en-US" altLang="ko-KR" sz="1000"/>
          </a:p>
          <a:p>
            <a:pPr marL="0" indent="0">
              <a:buNone/>
            </a:pPr>
            <a:endParaRPr lang="en-US" altLang="ko-KR" sz="5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B3B4C2-BF80-8DB3-F3FF-E5B23D02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2. Unified Detection</a:t>
            </a:r>
            <a:endParaRPr lang="ko-KR" altLang="en-US"/>
          </a:p>
        </p:txBody>
      </p:sp>
      <p:pic>
        <p:nvPicPr>
          <p:cNvPr id="5" name="그림 4" descr="텍스트, 도표, 폰트, 디자인이(가) 표시된 사진&#10;&#10;자동 생성된 설명">
            <a:extLst>
              <a:ext uri="{FF2B5EF4-FFF2-40B4-BE49-F238E27FC236}">
                <a16:creationId xmlns:a16="http://schemas.microsoft.com/office/drawing/2014/main" id="{BF2A8588-3CB3-D370-15DB-341F9957E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0" y="1118311"/>
            <a:ext cx="7740352" cy="3318801"/>
          </a:xfrm>
          <a:prstGeom prst="rect">
            <a:avLst/>
          </a:prstGeom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9136055-89D8-79CF-BA97-B9A41CA490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31"/>
          <a:stretch/>
        </p:blipFill>
        <p:spPr>
          <a:xfrm>
            <a:off x="35496" y="5486504"/>
            <a:ext cx="8896345" cy="1110848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310C988-9099-0357-ACAD-F9545718C6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83" y="5220806"/>
            <a:ext cx="5701258" cy="76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2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68B1DB-5A6C-44C1-6885-B37854D6B4A4}"/>
              </a:ext>
            </a:extLst>
          </p:cNvPr>
          <p:cNvSpPr/>
          <p:nvPr/>
        </p:nvSpPr>
        <p:spPr>
          <a:xfrm>
            <a:off x="-36512" y="5877272"/>
            <a:ext cx="1224136" cy="98072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AA93F2-87DA-1C71-E32B-67CF749C7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4509120"/>
            <a:ext cx="8784976" cy="1656183"/>
          </a:xfrm>
        </p:spPr>
        <p:txBody>
          <a:bodyPr/>
          <a:lstStyle/>
          <a:p>
            <a:r>
              <a:rPr lang="en-US" altLang="ko-KR" sz="1400"/>
              <a:t>pretrain convolutional layers on the ImageNet 1000-class competition dataset</a:t>
            </a:r>
          </a:p>
          <a:p>
            <a:r>
              <a:rPr lang="en-US" altLang="ko-KR" sz="1400"/>
              <a:t>88% accuracy, comparable to the GoogLeNet models</a:t>
            </a:r>
          </a:p>
          <a:p>
            <a:endParaRPr lang="en-US" altLang="ko-KR" sz="1000"/>
          </a:p>
          <a:p>
            <a:pPr marL="0" indent="0">
              <a:buNone/>
            </a:pPr>
            <a:endParaRPr lang="en-US" altLang="ko-KR" sz="5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B3B4C2-BF80-8DB3-F3FF-E5B23D02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2. Unified Detection</a:t>
            </a:r>
            <a:endParaRPr lang="ko-KR" altLang="en-US"/>
          </a:p>
        </p:txBody>
      </p:sp>
      <p:pic>
        <p:nvPicPr>
          <p:cNvPr id="5" name="그림 4" descr="텍스트, 도표, 폰트, 디자인이(가) 표시된 사진&#10;&#10;자동 생성된 설명">
            <a:extLst>
              <a:ext uri="{FF2B5EF4-FFF2-40B4-BE49-F238E27FC236}">
                <a16:creationId xmlns:a16="http://schemas.microsoft.com/office/drawing/2014/main" id="{BF2A8588-3CB3-D370-15DB-341F9957E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7596336" cy="3257052"/>
          </a:xfrm>
          <a:prstGeom prst="rect">
            <a:avLst/>
          </a:prstGeom>
        </p:spPr>
      </p:pic>
      <p:pic>
        <p:nvPicPr>
          <p:cNvPr id="8" name="그림 7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AE4141F3-A813-81EB-C1D7-C5E0DBD014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3"/>
          <a:stretch/>
        </p:blipFill>
        <p:spPr>
          <a:xfrm>
            <a:off x="-386691" y="3778391"/>
            <a:ext cx="5246723" cy="2746953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7B0DB4A-E0E7-297C-BF42-EB70F0A19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40" y="3777237"/>
            <a:ext cx="4705264" cy="2460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D34596-068F-A5AB-BD03-F042616D2A63}"/>
              </a:ext>
            </a:extLst>
          </p:cNvPr>
          <p:cNvSpPr txBox="1"/>
          <p:nvPr/>
        </p:nvSpPr>
        <p:spPr>
          <a:xfrm>
            <a:off x="6755872" y="391331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layer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8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A70003-FE2F-61E4-24D2-A7CCBBE2C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847" y="801786"/>
            <a:ext cx="4901233" cy="4643438"/>
          </a:xfrm>
        </p:spPr>
        <p:txBody>
          <a:bodyPr/>
          <a:lstStyle/>
          <a:p>
            <a:pPr marL="0" indent="0">
              <a:buNone/>
            </a:pPr>
            <a:endParaRPr lang="en-US" altLang="ko-KR" sz="1600"/>
          </a:p>
          <a:p>
            <a:r>
              <a:rPr lang="en-US" altLang="ko-KR" sz="1600"/>
              <a:t>final layer - linear activation function</a:t>
            </a:r>
          </a:p>
          <a:p>
            <a:r>
              <a:rPr lang="en-US" altLang="ko-KR" sz="1600"/>
              <a:t>all other layers - leaky rectified linear activation</a:t>
            </a:r>
          </a:p>
          <a:p>
            <a:pPr marL="0" indent="0">
              <a:buNone/>
            </a:pPr>
            <a:endParaRPr lang="en-US" altLang="ko-KR" sz="1600"/>
          </a:p>
          <a:p>
            <a:pPr marL="0" indent="0">
              <a:buNone/>
            </a:pPr>
            <a:r>
              <a:rPr lang="en-US" altLang="ko-KR" sz="1400"/>
              <a:t>Leaky ReLU </a:t>
            </a:r>
          </a:p>
          <a:p>
            <a:r>
              <a:rPr lang="en-US" altLang="ko-KR" sz="1400"/>
              <a:t>small slope when negative</a:t>
            </a:r>
          </a:p>
          <a:p>
            <a:r>
              <a:rPr lang="en-US" altLang="ko-KR" sz="1400"/>
              <a:t>allows it to convey information while preserving some sort of linearity</a:t>
            </a:r>
          </a:p>
          <a:p>
            <a:r>
              <a:rPr lang="en-US" altLang="ko-KR" sz="1400"/>
              <a:t>helps the model converge and learn faster</a:t>
            </a:r>
          </a:p>
          <a:p>
            <a:endParaRPr lang="ko-KR" altLang="en-US" sz="16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499B8B-F392-7DEE-39AB-8CE38B7A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2. Unified Detection</a:t>
            </a:r>
            <a:endParaRPr lang="ko-KR" altLang="en-US"/>
          </a:p>
        </p:txBody>
      </p:sp>
      <p:pic>
        <p:nvPicPr>
          <p:cNvPr id="5" name="그림 4" descr="텍스트, 폰트, 친필, 서예이(가) 표시된 사진&#10;&#10;자동 생성된 설명">
            <a:extLst>
              <a:ext uri="{FF2B5EF4-FFF2-40B4-BE49-F238E27FC236}">
                <a16:creationId xmlns:a16="http://schemas.microsoft.com/office/drawing/2014/main" id="{EA7702E0-631C-3CB2-F2FD-6C88BF60F1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0"/>
          <a:stretch/>
        </p:blipFill>
        <p:spPr>
          <a:xfrm>
            <a:off x="1106162" y="3501008"/>
            <a:ext cx="3465838" cy="720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9736CE-0821-4749-DA7A-C4DA0BD4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357712"/>
            <a:ext cx="3839383" cy="223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24CD96A-B7A1-9D7A-44AA-3AF6B1532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1"/>
          <a:stretch/>
        </p:blipFill>
        <p:spPr>
          <a:xfrm>
            <a:off x="5498724" y="1052736"/>
            <a:ext cx="3681788" cy="3672408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8019A27-C853-EE53-BC7B-BBFF33330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924" y="5220485"/>
            <a:ext cx="4093787" cy="1637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C68FA-B623-6B15-88F8-B1D25CEFB3EE}"/>
              </a:ext>
            </a:extLst>
          </p:cNvPr>
          <p:cNvSpPr txBox="1"/>
          <p:nvPr/>
        </p:nvSpPr>
        <p:spPr>
          <a:xfrm>
            <a:off x="5027263" y="489386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rial" panose="020B0604020202020204" pitchFamily="34" charset="0"/>
                <a:cs typeface="Arial" panose="020B0604020202020204" pitchFamily="34" charset="0"/>
              </a:rPr>
              <a:t>final layer</a:t>
            </a:r>
            <a:endParaRPr lang="ko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29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58CCED5-A306-3430-30CB-417F60BBD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Loss Function</a:t>
            </a:r>
            <a:endParaRPr lang="ko-KR" altLang="en-US">
              <a:latin typeface="PT Serif" panose="020A0603040505020204" pitchFamily="18" charset="0"/>
            </a:endParaRPr>
          </a:p>
        </p:txBody>
      </p:sp>
      <p:pic>
        <p:nvPicPr>
          <p:cNvPr id="5" name="그림 4" descr="텍스트, 친필, 폰트, 서예이(가) 표시된 사진&#10;&#10;자동 생성된 설명">
            <a:extLst>
              <a:ext uri="{FF2B5EF4-FFF2-40B4-BE49-F238E27FC236}">
                <a16:creationId xmlns:a16="http://schemas.microsoft.com/office/drawing/2014/main" id="{88C8A154-453F-1866-6364-1232C373A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99" y="1196752"/>
            <a:ext cx="5763705" cy="3888432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F451F7-D35A-748D-517E-03C7FBED8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75" y="5301208"/>
            <a:ext cx="6867317" cy="1323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D44C7-32C1-296D-565E-D79B85008E45}"/>
              </a:ext>
            </a:extLst>
          </p:cNvPr>
          <p:cNvSpPr txBox="1"/>
          <p:nvPr/>
        </p:nvSpPr>
        <p:spPr>
          <a:xfrm>
            <a:off x="2411760" y="295630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79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38228-6E67-FE81-43E1-5063165F1B2A}"/>
              </a:ext>
            </a:extLst>
          </p:cNvPr>
          <p:cNvSpPr txBox="1"/>
          <p:nvPr/>
        </p:nvSpPr>
        <p:spPr>
          <a:xfrm>
            <a:off x="2411760" y="374031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80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EA4B-09AC-3B65-784F-FAD79222C568}"/>
              </a:ext>
            </a:extLst>
          </p:cNvPr>
          <p:cNvSpPr txBox="1"/>
          <p:nvPr/>
        </p:nvSpPr>
        <p:spPr>
          <a:xfrm>
            <a:off x="3635896" y="450912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81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CA235-42C3-9B42-27F2-FD7ADADCE5EE}"/>
              </a:ext>
            </a:extLst>
          </p:cNvPr>
          <p:cNvSpPr txBox="1"/>
          <p:nvPr/>
        </p:nvSpPr>
        <p:spPr>
          <a:xfrm>
            <a:off x="889248" y="184482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78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5348A2-62F0-81E7-D543-D184312CA3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-1" r="48757" b="15259"/>
          <a:stretch/>
        </p:blipFill>
        <p:spPr>
          <a:xfrm>
            <a:off x="1233075" y="4834008"/>
            <a:ext cx="1754749" cy="4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2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E07D34B-278F-74F6-059A-0FABD81BE7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225722"/>
            <a:ext cx="8429625" cy="4643438"/>
          </a:xfrm>
        </p:spPr>
        <p:txBody>
          <a:bodyPr/>
          <a:lstStyle/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               : Actual class probabilities</a:t>
            </a:r>
          </a:p>
          <a:p>
            <a:endParaRPr lang="en-US" altLang="ko-KR" sz="1400"/>
          </a:p>
          <a:p>
            <a:r>
              <a:rPr lang="en-US" altLang="ko-KR" sz="1400"/>
              <a:t>               : Predicted class probabilities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E98718-2712-6CC6-2259-4C6C1495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0">
                <a:solidFill>
                  <a:srgbClr val="000000"/>
                </a:solidFill>
                <a:effectLst/>
                <a:latin typeface="PT Serif" panose="020A0603040505020204" pitchFamily="18" charset="0"/>
              </a:rPr>
              <a:t>loss</a:t>
            </a:r>
            <a:endParaRPr lang="ko-KR" altLang="en-US">
              <a:latin typeface="PT Serif" panose="020A0603040505020204" pitchFamily="18" charset="0"/>
            </a:endParaRPr>
          </a:p>
        </p:txBody>
      </p:sp>
      <p:pic>
        <p:nvPicPr>
          <p:cNvPr id="5" name="그림 4" descr="텍스트, 폰트, 화이트, 친필이(가) 표시된 사진&#10;&#10;자동 생성된 설명">
            <a:extLst>
              <a:ext uri="{FF2B5EF4-FFF2-40B4-BE49-F238E27FC236}">
                <a16:creationId xmlns:a16="http://schemas.microsoft.com/office/drawing/2014/main" id="{554AA6A4-4147-0455-C606-A95B1E402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1059032"/>
            <a:ext cx="4608512" cy="1163535"/>
          </a:xfrm>
          <a:prstGeom prst="rect">
            <a:avLst/>
          </a:prstGeom>
        </p:spPr>
      </p:pic>
      <p:pic>
        <p:nvPicPr>
          <p:cNvPr id="7" name="그림 6" descr="폰트, 클립아트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6CD5221-1C31-949B-BA97-9D3256F62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69" y="2204864"/>
            <a:ext cx="757612" cy="358440"/>
          </a:xfrm>
          <a:prstGeom prst="rect">
            <a:avLst/>
          </a:prstGeom>
        </p:spPr>
      </p:pic>
      <p:pic>
        <p:nvPicPr>
          <p:cNvPr id="9" name="그림 8" descr="폰트, 클립아트, 그래픽, 화이트이(가) 표시된 사진&#10;&#10;자동 생성된 설명">
            <a:extLst>
              <a:ext uri="{FF2B5EF4-FFF2-40B4-BE49-F238E27FC236}">
                <a16:creationId xmlns:a16="http://schemas.microsoft.com/office/drawing/2014/main" id="{842EAD57-25F4-F0C7-C908-CF6EDEC5C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1" y="2708920"/>
            <a:ext cx="757612" cy="366317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FA3B78D-632A-BD1C-86C2-C666918E0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/>
          <a:stretch/>
        </p:blipFill>
        <p:spPr>
          <a:xfrm>
            <a:off x="1259632" y="3645024"/>
            <a:ext cx="6563072" cy="1278635"/>
          </a:xfrm>
          <a:prstGeom prst="rect">
            <a:avLst/>
          </a:prstGeom>
        </p:spPr>
      </p:pic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CCF3810-691F-E486-9F48-6BE4ECC705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013157"/>
            <a:ext cx="6584340" cy="1703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44F76E-CB5C-A45C-6458-D0FA51C2FD5B}"/>
              </a:ext>
            </a:extLst>
          </p:cNvPr>
          <p:cNvSpPr txBox="1"/>
          <p:nvPr/>
        </p:nvSpPr>
        <p:spPr>
          <a:xfrm>
            <a:off x="6012160" y="3699901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: prediction</a:t>
            </a:r>
          </a:p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: ground truth</a:t>
            </a:r>
          </a:p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config.C : 20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E6E5EA-9F5C-0868-8FD0-F47BF221CB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758" b="55485"/>
          <a:stretch/>
        </p:blipFill>
        <p:spPr>
          <a:xfrm>
            <a:off x="4305039" y="2547441"/>
            <a:ext cx="2581719" cy="225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93B87D-90F9-19A8-3995-753B1B5A7B89}"/>
              </a:ext>
            </a:extLst>
          </p:cNvPr>
          <p:cNvSpPr txBox="1"/>
          <p:nvPr/>
        </p:nvSpPr>
        <p:spPr>
          <a:xfrm>
            <a:off x="4212698" y="2787828"/>
            <a:ext cx="494879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객체의 존재 여부를 나타내는 마스크</a:t>
            </a:r>
            <a:r>
              <a:rPr lang="en-US" altLang="ko-KR" sz="1400">
                <a:solidFill>
                  <a:srgbClr val="374151"/>
                </a:solidFill>
                <a:latin typeface="+mn-ea"/>
                <a:ea typeface="+mn-ea"/>
              </a:rPr>
              <a:t>,</a:t>
            </a:r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 </a:t>
            </a:r>
            <a:endParaRPr lang="en-US" altLang="ko-KR" sz="1400">
              <a:solidFill>
                <a:srgbClr val="374151"/>
              </a:solidFill>
              <a:latin typeface="+mn-ea"/>
              <a:ea typeface="+mn-ea"/>
            </a:endParaRPr>
          </a:p>
          <a:p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어떤 객체가 있으면 </a:t>
            </a:r>
            <a:r>
              <a:rPr lang="en-US" altLang="ko-KR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1</a:t>
            </a:r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이 되는 값</a:t>
            </a:r>
            <a:endParaRPr lang="en-US" altLang="ko-KR" sz="1400" b="0" i="0">
              <a:solidFill>
                <a:srgbClr val="374151"/>
              </a:solidFill>
              <a:effectLst/>
              <a:latin typeface="+mn-ea"/>
              <a:ea typeface="+mn-ea"/>
            </a:endParaRPr>
          </a:p>
          <a:p>
            <a:r>
              <a:rPr lang="en-US" altLang="ko-KR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p,a </a:t>
            </a:r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텐서에 적용</a:t>
            </a:r>
            <a:r>
              <a:rPr lang="en-US" altLang="ko-KR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-</a:t>
            </a:r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 해당 객체의 클래스에 대한 정보만을 선택</a:t>
            </a:r>
          </a:p>
          <a:p>
            <a:endParaRPr lang="en-US" altLang="ko-KR" sz="1400" b="0" i="0">
              <a:solidFill>
                <a:srgbClr val="374151"/>
              </a:solidFill>
              <a:effectLst/>
              <a:latin typeface="+mn-ea"/>
              <a:ea typeface="+mn-ea"/>
            </a:endParaRPr>
          </a:p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02D12D-43F3-6E91-533F-68807238158C}"/>
              </a:ext>
            </a:extLst>
          </p:cNvPr>
          <p:cNvSpPr txBox="1"/>
          <p:nvPr/>
        </p:nvSpPr>
        <p:spPr>
          <a:xfrm>
            <a:off x="4626272" y="4606132"/>
            <a:ext cx="4642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400" b="0" i="0">
                <a:solidFill>
                  <a:schemeClr val="bg1"/>
                </a:solidFill>
                <a:effectLst/>
                <a:latin typeface="+mn-ea"/>
                <a:ea typeface="+mn-ea"/>
              </a:rPr>
              <a:t>0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+mn-ea"/>
                <a:ea typeface="+mn-ea"/>
              </a:rPr>
              <a:t>에서 </a:t>
            </a:r>
            <a:r>
              <a:rPr lang="en-US" altLang="ko-KR" sz="1400">
                <a:solidFill>
                  <a:schemeClr val="bg1"/>
                </a:solidFill>
                <a:latin typeface="+mn-ea"/>
                <a:ea typeface="+mn-ea"/>
              </a:rPr>
              <a:t>config.C-1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+mn-ea"/>
                <a:ea typeface="+mn-ea"/>
              </a:rPr>
              <a:t>까지의 열을 선택</a:t>
            </a:r>
            <a:endParaRPr lang="ko-KR" altLang="en-US" sz="14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77949A-186F-724F-132A-A7C4C5082590}"/>
              </a:ext>
            </a:extLst>
          </p:cNvPr>
          <p:cNvSpPr txBox="1"/>
          <p:nvPr/>
        </p:nvSpPr>
        <p:spPr>
          <a:xfrm>
            <a:off x="131804" y="112474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81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9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E33A4E-B645-36D6-27FB-4480D1CCDA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4964838"/>
            <a:ext cx="8429625" cy="177653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              : index parameter, 1 when the jth bounding box of the ith grid cell is not responsible to predict an object, and 0 otherwise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: 1 if the object is included, 0 otherwise.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: Confidence score of predicted bounding box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2B4C03-573C-3C9D-0858-3D947463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0">
                <a:solidFill>
                  <a:srgbClr val="000000"/>
                </a:solidFill>
                <a:effectLst/>
                <a:latin typeface="PT Serif" panose="020A0603040505020204" pitchFamily="18" charset="0"/>
              </a:rPr>
              <a:t>loss</a:t>
            </a:r>
            <a:endParaRPr lang="ko-KR" altLang="en-US">
              <a:latin typeface="PT Serif" panose="020A0603040505020204" pitchFamily="18" charset="0"/>
            </a:endParaRPr>
          </a:p>
        </p:txBody>
      </p:sp>
      <p:pic>
        <p:nvPicPr>
          <p:cNvPr id="5" name="그림 4" descr="폰트, 텍스트, 친필, 도표이(가) 표시된 사진&#10;&#10;자동 생성된 설명">
            <a:extLst>
              <a:ext uri="{FF2B5EF4-FFF2-40B4-BE49-F238E27FC236}">
                <a16:creationId xmlns:a16="http://schemas.microsoft.com/office/drawing/2014/main" id="{4C6EA810-B843-FC20-4431-799BE91749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-108520" y="1124744"/>
            <a:ext cx="4714164" cy="1099972"/>
          </a:xfrm>
          <a:prstGeom prst="rect">
            <a:avLst/>
          </a:prstGeom>
        </p:spPr>
      </p:pic>
      <p:pic>
        <p:nvPicPr>
          <p:cNvPr id="9" name="그림 8" descr="폰트, 타이포그래피, 그래픽, 디자인이(가) 표시된 사진&#10;&#10;자동 생성된 설명">
            <a:extLst>
              <a:ext uri="{FF2B5EF4-FFF2-40B4-BE49-F238E27FC236}">
                <a16:creationId xmlns:a16="http://schemas.microsoft.com/office/drawing/2014/main" id="{CAC3E7AA-8528-126D-4428-CB779EF01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28" y="5311792"/>
            <a:ext cx="796677" cy="444657"/>
          </a:xfrm>
          <a:prstGeom prst="rect">
            <a:avLst/>
          </a:prstGeom>
        </p:spPr>
      </p:pic>
      <p:pic>
        <p:nvPicPr>
          <p:cNvPr id="11" name="그림 10" descr="스케치, 디자인이(가) 표시된 사진&#10;&#10;자동 생성된 설명">
            <a:extLst>
              <a:ext uri="{FF2B5EF4-FFF2-40B4-BE49-F238E27FC236}">
                <a16:creationId xmlns:a16="http://schemas.microsoft.com/office/drawing/2014/main" id="{48D2DCBB-B7B9-015C-4177-74755B762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28" y="5946303"/>
            <a:ext cx="456597" cy="469643"/>
          </a:xfrm>
          <a:prstGeom prst="rect">
            <a:avLst/>
          </a:prstGeom>
        </p:spPr>
      </p:pic>
      <p:pic>
        <p:nvPicPr>
          <p:cNvPr id="13" name="그림 12" descr="스케치, 디자인이(가) 표시된 사진&#10;&#10;자동 생성된 설명">
            <a:extLst>
              <a:ext uri="{FF2B5EF4-FFF2-40B4-BE49-F238E27FC236}">
                <a16:creationId xmlns:a16="http://schemas.microsoft.com/office/drawing/2014/main" id="{D087C7B8-AD62-A656-EB98-BD51013EC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72" y="6350123"/>
            <a:ext cx="426494" cy="438680"/>
          </a:xfrm>
          <a:prstGeom prst="rect">
            <a:avLst/>
          </a:prstGeom>
        </p:spPr>
      </p:pic>
      <p:pic>
        <p:nvPicPr>
          <p:cNvPr id="15" name="그림 14" descr="폰트, 텍스트, 친필, 도표이(가) 표시된 사진&#10;&#10;자동 생성된 설명">
            <a:extLst>
              <a:ext uri="{FF2B5EF4-FFF2-40B4-BE49-F238E27FC236}">
                <a16:creationId xmlns:a16="http://schemas.microsoft.com/office/drawing/2014/main" id="{3E7F592A-B2BA-E1E6-F77A-3E9FDE9A81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3"/>
          <a:stretch/>
        </p:blipFill>
        <p:spPr>
          <a:xfrm>
            <a:off x="4067944" y="1052736"/>
            <a:ext cx="4714164" cy="1148308"/>
          </a:xfrm>
          <a:prstGeom prst="rect">
            <a:avLst/>
          </a:prstGeom>
        </p:spPr>
      </p:pic>
      <p:pic>
        <p:nvPicPr>
          <p:cNvPr id="14" name="그림 13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65B712E6-1D04-57E9-9225-383F1C938A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86054"/>
            <a:ext cx="6120680" cy="2971138"/>
          </a:xfrm>
          <a:prstGeom prst="rect">
            <a:avLst/>
          </a:prstGeom>
        </p:spPr>
      </p:pic>
      <p:pic>
        <p:nvPicPr>
          <p:cNvPr id="17" name="그림 1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BB3E5F2-28D0-8390-8404-7D3707AD6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37" y="3429000"/>
            <a:ext cx="5161999" cy="7920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98FB36-2FA7-5287-B542-01F6D10C147A}"/>
              </a:ext>
            </a:extLst>
          </p:cNvPr>
          <p:cNvSpPr txBox="1"/>
          <p:nvPr/>
        </p:nvSpPr>
        <p:spPr>
          <a:xfrm>
            <a:off x="0" y="112474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79, 80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DDA7A-D88D-0844-0E1D-32562DD9F3D6}"/>
              </a:ext>
            </a:extLst>
          </p:cNvPr>
          <p:cNvSpPr txBox="1"/>
          <p:nvPr/>
        </p:nvSpPr>
        <p:spPr>
          <a:xfrm>
            <a:off x="6111887" y="338341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+mn-ea"/>
                <a:ea typeface="+mn-ea"/>
              </a:rPr>
              <a:t>특정 속성에 해당하는 값 추출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D7F838-5566-BC72-C5B5-B2B7B1870FCD}"/>
              </a:ext>
            </a:extLst>
          </p:cNvPr>
          <p:cNvSpPr txBox="1"/>
          <p:nvPr/>
        </p:nvSpPr>
        <p:spPr>
          <a:xfrm>
            <a:off x="2776296" y="2513404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+mn-ea"/>
                <a:ea typeface="+mn-ea"/>
              </a:rPr>
              <a:t>confidence</a:t>
            </a:r>
            <a:endParaRPr lang="ko-KR" altLang="en-US" sz="140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71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BF88CD1-32EB-7645-1344-E49CACD5F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39009"/>
            <a:ext cx="5976664" cy="469424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D2A784-1DC0-D26B-CD58-2D57A56F615E}"/>
              </a:ext>
            </a:extLst>
          </p:cNvPr>
          <p:cNvSpPr/>
          <p:nvPr/>
        </p:nvSpPr>
        <p:spPr>
          <a:xfrm>
            <a:off x="-36512" y="5877272"/>
            <a:ext cx="1224136" cy="980728"/>
          </a:xfrm>
          <a:prstGeom prst="rect">
            <a:avLst/>
          </a:prstGeom>
          <a:solidFill>
            <a:srgbClr val="1F1F1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9840B64-2004-BF73-DD95-62118BF3D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1521" y="5285091"/>
            <a:ext cx="6040311" cy="1408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</a:rPr>
              <a:t>       : index parameter assigned as 1 if the j-th bounding box in the i-th grid cell is responsible for predicting an object, and 0 otherwise</a:t>
            </a:r>
          </a:p>
          <a:p>
            <a:endParaRPr lang="en-US" altLang="ko-KR" sz="1400">
              <a:highlight>
                <a:srgbClr val="000000"/>
              </a:highlight>
            </a:endParaRPr>
          </a:p>
          <a:p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40AAD4-9F0C-F874-5B23-A66CD7F0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0">
                <a:solidFill>
                  <a:schemeClr val="bg1"/>
                </a:solidFill>
                <a:effectLst/>
                <a:latin typeface="PT Serif" panose="020A0603040505020204" pitchFamily="18" charset="0"/>
              </a:rPr>
              <a:t>loss</a:t>
            </a:r>
            <a:endParaRPr lang="ko-KR" altLang="en-US">
              <a:solidFill>
                <a:schemeClr val="bg1"/>
              </a:solidFill>
              <a:latin typeface="PT Serif" panose="020A0603040505020204" pitchFamily="18" charset="0"/>
            </a:endParaRPr>
          </a:p>
        </p:txBody>
      </p:sp>
      <p:pic>
        <p:nvPicPr>
          <p:cNvPr id="5" name="그림 4" descr="텍스트, 폰트, 친필, 서예이(가) 표시된 사진&#10;&#10;자동 생성된 설명">
            <a:extLst>
              <a:ext uri="{FF2B5EF4-FFF2-40B4-BE49-F238E27FC236}">
                <a16:creationId xmlns:a16="http://schemas.microsoft.com/office/drawing/2014/main" id="{4496F8EE-2264-3BEE-A4D7-CA6AD2AC9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b="48735"/>
          <a:stretch/>
        </p:blipFill>
        <p:spPr>
          <a:xfrm>
            <a:off x="2571246" y="1051098"/>
            <a:ext cx="7380312" cy="100975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pic>
        <p:nvPicPr>
          <p:cNvPr id="15" name="그림 14" descr="폰트, 타이포그래피, 친필, 서예이(가) 표시된 사진&#10;&#10;자동 생성된 설명">
            <a:extLst>
              <a:ext uri="{FF2B5EF4-FFF2-40B4-BE49-F238E27FC236}">
                <a16:creationId xmlns:a16="http://schemas.microsoft.com/office/drawing/2014/main" id="{41C5D5F5-E746-AA0C-3FC4-7BE6EF9693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6"/>
          <a:stretch/>
        </p:blipFill>
        <p:spPr>
          <a:xfrm>
            <a:off x="3118958" y="6040137"/>
            <a:ext cx="1171191" cy="316904"/>
          </a:xfrm>
          <a:prstGeom prst="rect">
            <a:avLst/>
          </a:prstGeom>
        </p:spPr>
      </p:pic>
      <p:pic>
        <p:nvPicPr>
          <p:cNvPr id="17" name="그림 16" descr="폰트, 타이포그래피, 텍스트, 서예이(가) 표시된 사진&#10;&#10;자동 생성된 설명">
            <a:extLst>
              <a:ext uri="{FF2B5EF4-FFF2-40B4-BE49-F238E27FC236}">
                <a16:creationId xmlns:a16="http://schemas.microsoft.com/office/drawing/2014/main" id="{474D35B9-6F1F-379B-7E2A-38C642F63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957" y="6342458"/>
            <a:ext cx="1171192" cy="424785"/>
          </a:xfrm>
          <a:prstGeom prst="rect">
            <a:avLst/>
          </a:prstGeom>
        </p:spPr>
      </p:pic>
      <p:pic>
        <p:nvPicPr>
          <p:cNvPr id="13" name="그림 12" descr="폰트, 타이포그래피, 번호, 시계이(가) 표시된 사진&#10;&#10;자동 생성된 설명">
            <a:extLst>
              <a:ext uri="{FF2B5EF4-FFF2-40B4-BE49-F238E27FC236}">
                <a16:creationId xmlns:a16="http://schemas.microsoft.com/office/drawing/2014/main" id="{4736FFE6-D86D-0390-5BF0-A4BB94C42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5211427"/>
            <a:ext cx="432048" cy="432048"/>
          </a:xfrm>
          <a:prstGeom prst="rect">
            <a:avLst/>
          </a:prstGeom>
        </p:spPr>
      </p:pic>
      <p:pic>
        <p:nvPicPr>
          <p:cNvPr id="8" name="그림 7" descr="텍스트, 폰트, 친필, 서예이(가) 표시된 사진&#10;&#10;자동 생성된 설명">
            <a:extLst>
              <a:ext uri="{FF2B5EF4-FFF2-40B4-BE49-F238E27FC236}">
                <a16:creationId xmlns:a16="http://schemas.microsoft.com/office/drawing/2014/main" id="{E694FC40-0245-D4AF-6308-C3D3E53B80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 t="53130"/>
          <a:stretch/>
        </p:blipFill>
        <p:spPr>
          <a:xfrm>
            <a:off x="2571246" y="2051671"/>
            <a:ext cx="6572754" cy="8732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E6EBBB-0809-E4B8-9D39-721E39171C6A}"/>
              </a:ext>
            </a:extLst>
          </p:cNvPr>
          <p:cNvSpPr txBox="1"/>
          <p:nvPr/>
        </p:nvSpPr>
        <p:spPr>
          <a:xfrm>
            <a:off x="2889123" y="5999562"/>
            <a:ext cx="6939461" cy="741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                     : x, y coordinates and width, height of the ground truth box</a:t>
            </a: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                     : x, y coordinates, width, height of predicted bounding box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F79DB-7303-790E-2EB5-AF6CD486A93A}"/>
              </a:ext>
            </a:extLst>
          </p:cNvPr>
          <p:cNvSpPr txBox="1"/>
          <p:nvPr/>
        </p:nvSpPr>
        <p:spPr>
          <a:xfrm>
            <a:off x="4283968" y="3972213"/>
            <a:ext cx="4748245" cy="741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    : number of grid cells (7^2 = 49)</a:t>
            </a: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: number of bounding boxes per grid cell (=2)</a:t>
            </a:r>
          </a:p>
        </p:txBody>
      </p:sp>
      <p:pic>
        <p:nvPicPr>
          <p:cNvPr id="7" name="그림 6" descr="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A11AEC02-A418-17DD-B442-CE6EE5C715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068" y="3970779"/>
            <a:ext cx="395981" cy="395981"/>
          </a:xfrm>
          <a:prstGeom prst="rect">
            <a:avLst/>
          </a:prstGeom>
        </p:spPr>
      </p:pic>
      <p:pic>
        <p:nvPicPr>
          <p:cNvPr id="9" name="그림 8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20109172-FDF1-22F7-9E8E-CC05EB9D8A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8" y="4351960"/>
            <a:ext cx="339352" cy="339352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8033B2B3-5328-D40C-90F5-467D4AF18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752" y="3338856"/>
            <a:ext cx="5547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>
                <a:solidFill>
                  <a:schemeClr val="bg1"/>
                </a:solidFill>
                <a:latin typeface="+mn-ea"/>
                <a:ea typeface="+mn-ea"/>
              </a:rPr>
              <a:t>torch.sign - </a:t>
            </a:r>
            <a:r>
              <a:rPr kumimoji="0" lang="ko-KR" altLang="en-US" sz="1200">
                <a:solidFill>
                  <a:schemeClr val="bg1"/>
                </a:solidFill>
                <a:latin typeface="+mn-ea"/>
                <a:ea typeface="+mn-ea"/>
              </a:rPr>
              <a:t>부호</a:t>
            </a:r>
            <a:r>
              <a:rPr kumimoji="0" lang="en-US" altLang="ko-KR" sz="120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0" lang="ko-KR" altLang="en-US" sz="1200">
                <a:solidFill>
                  <a:schemeClr val="bg1"/>
                </a:solidFill>
                <a:latin typeface="+mn-ea"/>
                <a:ea typeface="+mn-ea"/>
              </a:rPr>
              <a:t>양수</a:t>
            </a:r>
            <a:r>
              <a:rPr kumimoji="0" lang="en-US" altLang="ko-KR" sz="120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kumimoji="0" lang="ko-KR" altLang="en-US" sz="1200">
                <a:solidFill>
                  <a:schemeClr val="bg1"/>
                </a:solidFill>
                <a:latin typeface="+mn-ea"/>
                <a:ea typeface="+mn-ea"/>
              </a:rPr>
              <a:t>음수</a:t>
            </a:r>
            <a:r>
              <a:rPr kumimoji="0" lang="en-US" altLang="ko-KR" sz="1200">
                <a:solidFill>
                  <a:schemeClr val="bg1"/>
                </a:solidFill>
                <a:latin typeface="+mn-ea"/>
                <a:ea typeface="+mn-ea"/>
              </a:rPr>
              <a:t>, 0)</a:t>
            </a:r>
            <a:r>
              <a:rPr kumimoji="0" lang="ko-KR" altLang="en-US" sz="1200">
                <a:solidFill>
                  <a:schemeClr val="bg1"/>
                </a:solidFill>
                <a:latin typeface="+mn-ea"/>
                <a:ea typeface="+mn-ea"/>
              </a:rPr>
              <a:t> 반환</a:t>
            </a:r>
            <a:endParaRPr kumimoji="0" lang="en-US" altLang="ko-KR" sz="1200">
              <a:solidFill>
                <a:schemeClr val="bg1"/>
              </a:solidFill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>
                <a:solidFill>
                  <a:schemeClr val="bg1"/>
                </a:solidFill>
                <a:latin typeface="+mn-ea"/>
                <a:ea typeface="+mn-ea"/>
              </a:rPr>
              <a:t>0</a:t>
            </a:r>
            <a:r>
              <a:rPr kumimoji="0" lang="ko-KR" altLang="en-US" sz="1200">
                <a:solidFill>
                  <a:schemeClr val="bg1"/>
                </a:solidFill>
                <a:latin typeface="+mn-ea"/>
                <a:ea typeface="+mn-ea"/>
              </a:rPr>
              <a:t>으로 나눠지는것 방지 </a:t>
            </a:r>
            <a:r>
              <a:rPr kumimoji="0" lang="en-US" altLang="ko-KR" sz="1200">
                <a:solidFill>
                  <a:schemeClr val="bg1"/>
                </a:solidFill>
                <a:latin typeface="+mn-ea"/>
                <a:ea typeface="+mn-ea"/>
              </a:rPr>
              <a:t>– </a:t>
            </a:r>
            <a:r>
              <a:rPr kumimoji="0" lang="ko-KR" altLang="ko-KR" sz="12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작은 상수(config.EPSILON) 더한 후의 제곱근 계산</a:t>
            </a:r>
            <a:r>
              <a:rPr kumimoji="0" lang="ko-KR" altLang="ko-KR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60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CFFF68-9682-E533-5CD0-C2C72802B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521866"/>
            <a:ext cx="8568952" cy="4643438"/>
          </a:xfrm>
        </p:spPr>
        <p:txBody>
          <a:bodyPr/>
          <a:lstStyle/>
          <a:p>
            <a:r>
              <a:rPr lang="en-US" altLang="ko-KR" sz="1600"/>
              <a:t>135 epochs</a:t>
            </a:r>
          </a:p>
          <a:p>
            <a:r>
              <a:rPr lang="en-US" altLang="ko-KR" sz="1600"/>
              <a:t>batch size 64 </a:t>
            </a:r>
          </a:p>
          <a:p>
            <a:r>
              <a:rPr lang="en-US" altLang="ko-KR" sz="1600"/>
              <a:t>momentum 0.9 </a:t>
            </a:r>
          </a:p>
          <a:p>
            <a:r>
              <a:rPr lang="en-US" altLang="ko-KR" sz="1600"/>
              <a:t>decay 0.0005</a:t>
            </a:r>
          </a:p>
          <a:p>
            <a:endParaRPr lang="en-US" altLang="ko-KR" sz="1600"/>
          </a:p>
          <a:p>
            <a:r>
              <a:rPr lang="en-US" altLang="ko-KR" sz="1600"/>
              <a:t>For the first epochs - slowly raise the learning rate from 10^−3 to 10^−2 </a:t>
            </a:r>
          </a:p>
          <a:p>
            <a:r>
              <a:rPr lang="en-US" altLang="ko-KR" sz="1600"/>
              <a:t>(start at a high learning rate - model often diverges due to unstable gradients) </a:t>
            </a:r>
          </a:p>
          <a:p>
            <a:r>
              <a:rPr lang="en-US" altLang="ko-KR" sz="1600"/>
              <a:t>continue training with 10^−2 for 75 epochs, then 10^−3 for 30 epochs, and finally 10^−4 for 30 epochs</a:t>
            </a:r>
          </a:p>
          <a:p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B212A4-C8A7-D571-412A-DECF7212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488789E-4183-BCDC-0030-B44DB3DAF60D}"/>
              </a:ext>
            </a:extLst>
          </p:cNvPr>
          <p:cNvSpPr txBox="1">
            <a:spLocks/>
          </p:cNvSpPr>
          <p:nvPr/>
        </p:nvSpPr>
        <p:spPr>
          <a:xfrm>
            <a:off x="968401" y="260648"/>
            <a:ext cx="7787208" cy="56207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solidFill>
                  <a:srgbClr val="000000"/>
                </a:solidFill>
                <a:latin typeface="PT Serif" panose="020A0603040505020204" pitchFamily="18" charset="0"/>
              </a:rPr>
              <a:t>Training</a:t>
            </a:r>
            <a:endParaRPr kumimoji="0" lang="ko-KR" altLang="en-US">
              <a:latin typeface="PT Serif" panose="020A0603040505020204" pitchFamily="18" charset="0"/>
            </a:endParaRP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FE88077-3F9B-DE92-E46A-C6D765B0B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94" b="38064"/>
          <a:stretch/>
        </p:blipFill>
        <p:spPr>
          <a:xfrm>
            <a:off x="3419872" y="1651557"/>
            <a:ext cx="5040560" cy="913347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40D01AF-6436-E396-F8C6-231E949E8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92" b="93768"/>
          <a:stretch/>
        </p:blipFill>
        <p:spPr>
          <a:xfrm>
            <a:off x="3419872" y="1436870"/>
            <a:ext cx="3153861" cy="263938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C5B862E-6533-8C77-3664-E6D000DE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446063"/>
            <a:ext cx="3384376" cy="1287193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005B19-FD3B-54BF-DA6C-E4DD7D34A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458716"/>
            <a:ext cx="4752528" cy="12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C6871B1-7E0C-FAB7-3049-4E84E6198B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847" y="3394074"/>
            <a:ext cx="8429625" cy="33472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/>
              <a:t>you only look once (YOLO) at an image to predict what objects are present and where they are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refreshingly simple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single neural network 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extremely fast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more localization errors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less likely to predict false positives on background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201F30-FA24-C41B-CFC3-00ED8B14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Abstract</a:t>
            </a:r>
            <a:endParaRPr lang="ko-KR" altLang="en-US"/>
          </a:p>
        </p:txBody>
      </p:sp>
      <p:pic>
        <p:nvPicPr>
          <p:cNvPr id="5" name="그림 4" descr="텍스트, 포유류, 스크린샷이(가) 표시된 사진&#10;&#10;자동 생성된 설명">
            <a:extLst>
              <a:ext uri="{FF2B5EF4-FFF2-40B4-BE49-F238E27FC236}">
                <a16:creationId xmlns:a16="http://schemas.microsoft.com/office/drawing/2014/main" id="{666FA89D-81C5-4F63-9947-E785EBBF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67581"/>
            <a:ext cx="4332854" cy="22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37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CFFF68-9682-E533-5CD0-C2C72802B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85875"/>
            <a:ext cx="8568952" cy="46434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To avoid overfitting - use </a:t>
            </a:r>
            <a:r>
              <a:rPr lang="en-US" altLang="ko-KR" sz="1600" b="1"/>
              <a:t>dropout</a:t>
            </a:r>
            <a:r>
              <a:rPr lang="en-US" altLang="ko-KR" sz="1600"/>
              <a:t> and </a:t>
            </a:r>
            <a:r>
              <a:rPr lang="en-US" altLang="ko-KR" sz="1600" b="1"/>
              <a:t>extensive data augmentation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dropout rate = .5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nn.Dropout() – default 0.5</a:t>
            </a:r>
          </a:p>
          <a:p>
            <a:endParaRPr lang="en-US" altLang="ko-KR" sz="1400"/>
          </a:p>
          <a:p>
            <a:endParaRPr lang="en-US" altLang="ko-KR" sz="1400"/>
          </a:p>
          <a:p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B212A4-C8A7-D571-412A-DECF7212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488789E-4183-BCDC-0030-B44DB3DAF60D}"/>
              </a:ext>
            </a:extLst>
          </p:cNvPr>
          <p:cNvSpPr txBox="1">
            <a:spLocks/>
          </p:cNvSpPr>
          <p:nvPr/>
        </p:nvSpPr>
        <p:spPr>
          <a:xfrm>
            <a:off x="968401" y="260648"/>
            <a:ext cx="7787208" cy="56207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solidFill>
                  <a:srgbClr val="000000"/>
                </a:solidFill>
                <a:latin typeface="PT Serif" panose="020A0603040505020204" pitchFamily="18" charset="0"/>
              </a:rPr>
              <a:t>Training</a:t>
            </a:r>
            <a:endParaRPr kumimoji="0" lang="ko-KR" altLang="en-US">
              <a:latin typeface="PT Serif" panose="020A0603040505020204" pitchFamily="18" charset="0"/>
            </a:endParaRPr>
          </a:p>
        </p:txBody>
      </p:sp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0AB4DF0-EB72-3777-2361-4603B6C49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58083"/>
            <a:ext cx="7159052" cy="2215133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9A937D-F40D-364D-68EF-DF4A6FE1FC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01"/>
          <a:stretch/>
        </p:blipFill>
        <p:spPr>
          <a:xfrm>
            <a:off x="683568" y="2708920"/>
            <a:ext cx="374332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CFFF68-9682-E533-5CD0-C2C72802B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863851"/>
            <a:ext cx="8568952" cy="1368152"/>
          </a:xfrm>
        </p:spPr>
        <p:txBody>
          <a:bodyPr/>
          <a:lstStyle/>
          <a:p>
            <a:pPr marL="0" indent="0">
              <a:buNone/>
            </a:pPr>
            <a:endParaRPr lang="en-US" altLang="ko-KR" sz="1400"/>
          </a:p>
          <a:p>
            <a:r>
              <a:rPr lang="en-US" altLang="ko-KR" sz="1600"/>
              <a:t>random scaling and translations of up to 20% of the original image size</a:t>
            </a:r>
          </a:p>
          <a:p>
            <a:r>
              <a:rPr lang="en-US" altLang="ko-KR" sz="1600"/>
              <a:t>randomly adjust the exposure and saturation of the image by up to a factor of 1.5 in the HSV color space (paper)</a:t>
            </a:r>
          </a:p>
          <a:p>
            <a:r>
              <a:rPr lang="en-US" altLang="ko-KR" sz="1600"/>
              <a:t>data was augmented by randomly scaling dimensions, shifting position, and adjusting hue/saturation values by up to 20% of their original values (GitHub ,tanjeffreyz/yolo-v1)</a:t>
            </a:r>
          </a:p>
          <a:p>
            <a:endParaRPr lang="en-US" altLang="ko-KR" sz="1600"/>
          </a:p>
          <a:p>
            <a:pPr marL="0" indent="0">
              <a:buNone/>
            </a:pPr>
            <a:endParaRPr lang="en-US" altLang="ko-KR" sz="1600"/>
          </a:p>
          <a:p>
            <a:endParaRPr lang="en-US" altLang="ko-KR" sz="1600"/>
          </a:p>
          <a:p>
            <a:pPr marL="0" indent="0">
              <a:buNone/>
            </a:pPr>
            <a:endParaRPr lang="en-US" altLang="ko-KR" sz="1400"/>
          </a:p>
          <a:p>
            <a:r>
              <a:rPr lang="en-US" altLang="ko-KR" sz="1400"/>
              <a:t>angle=0.0: </a:t>
            </a:r>
            <a:r>
              <a:rPr lang="ko-KR" altLang="en-US" sz="1400"/>
              <a:t>회전 각도 </a:t>
            </a:r>
            <a:r>
              <a:rPr lang="en-US" altLang="ko-KR" sz="1400"/>
              <a:t>0, </a:t>
            </a:r>
            <a:r>
              <a:rPr lang="ko-KR" altLang="en-US" sz="1400"/>
              <a:t>회전 수행 </a:t>
            </a:r>
            <a:r>
              <a:rPr lang="en-US" altLang="ko-KR" sz="1400"/>
              <a:t>x</a:t>
            </a:r>
          </a:p>
          <a:p>
            <a:r>
              <a:rPr lang="en-US" altLang="ko-KR" sz="1400"/>
              <a:t>translate=(x_shift, y_shift): </a:t>
            </a:r>
            <a:r>
              <a:rPr lang="ko-KR" altLang="en-US" sz="1400"/>
              <a:t>이미지를 수평 및 수직으로 이동 </a:t>
            </a:r>
            <a:r>
              <a:rPr lang="en-US" altLang="ko-KR" sz="1400"/>
              <a:t>(up to 20%)</a:t>
            </a:r>
          </a:p>
          <a:p>
            <a:endParaRPr lang="en-US" altLang="ko-KR" sz="1400"/>
          </a:p>
          <a:p>
            <a:endParaRPr lang="en-US" altLang="ko-KR" sz="1400"/>
          </a:p>
          <a:p>
            <a:r>
              <a:rPr lang="ko-KR" altLang="en-US" sz="1400"/>
              <a:t>색상 조절 </a:t>
            </a:r>
            <a:r>
              <a:rPr lang="en-US" altLang="ko-KR" sz="1400"/>
              <a:t>(</a:t>
            </a:r>
            <a:r>
              <a:rPr lang="ko-KR" altLang="en-US" sz="1400"/>
              <a:t>랜덤값</a:t>
            </a:r>
            <a:r>
              <a:rPr lang="en-US" altLang="ko-KR" sz="1400"/>
              <a:t>[0, 1)</a:t>
            </a:r>
            <a:r>
              <a:rPr lang="ko-KR" altLang="en-US" sz="1400"/>
              <a:t>에 </a:t>
            </a:r>
            <a:r>
              <a:rPr lang="en-US" altLang="ko-KR" sz="1400"/>
              <a:t>0.2</a:t>
            </a:r>
            <a:r>
              <a:rPr lang="ko-KR" altLang="en-US" sz="1400"/>
              <a:t>를 곱하고 </a:t>
            </a:r>
            <a:r>
              <a:rPr lang="en-US" altLang="ko-KR" sz="1400"/>
              <a:t>0.1</a:t>
            </a:r>
            <a:r>
              <a:rPr lang="ko-KR" altLang="en-US" sz="1400"/>
              <a:t>을 뺌 </a:t>
            </a:r>
            <a:r>
              <a:rPr lang="en-US" altLang="ko-KR" sz="1400"/>
              <a:t>-&gt; </a:t>
            </a:r>
            <a:r>
              <a:rPr lang="ko-KR" altLang="en-US" sz="1400"/>
              <a:t>범위가 </a:t>
            </a:r>
            <a:r>
              <a:rPr lang="en-US" altLang="ko-KR" sz="1400"/>
              <a:t>[-0.1, 0.1)</a:t>
            </a:r>
            <a:r>
              <a:rPr lang="ko-KR" altLang="en-US" sz="1400"/>
              <a:t>으로 조절</a:t>
            </a:r>
            <a:r>
              <a:rPr lang="en-US" altLang="ko-KR" sz="1400"/>
              <a:t>)</a:t>
            </a:r>
          </a:p>
          <a:p>
            <a:r>
              <a:rPr lang="en-US" altLang="ko-KR" sz="1400"/>
              <a:t>hue_factor </a:t>
            </a:r>
            <a:r>
              <a:rPr lang="ko-KR" altLang="en-US" sz="1400"/>
              <a:t>값이 </a:t>
            </a:r>
            <a:r>
              <a:rPr lang="en-US" altLang="ko-KR" sz="1400"/>
              <a:t>0.0</a:t>
            </a:r>
            <a:r>
              <a:rPr lang="ko-KR" altLang="en-US" sz="1400"/>
              <a:t>이면 변화 없음을 의미하며</a:t>
            </a:r>
            <a:r>
              <a:rPr lang="en-US" altLang="ko-KR" sz="1400"/>
              <a:t>, </a:t>
            </a:r>
            <a:r>
              <a:rPr lang="ko-KR" altLang="en-US" sz="1400"/>
              <a:t>양수 값은 시계 방향으로</a:t>
            </a:r>
            <a:r>
              <a:rPr lang="en-US" altLang="ko-KR" sz="1400"/>
              <a:t>, </a:t>
            </a:r>
            <a:r>
              <a:rPr lang="ko-KR" altLang="en-US" sz="1400"/>
              <a:t>음수 값은 반시계 방향으로 색상을 조절 </a:t>
            </a:r>
            <a:r>
              <a:rPr lang="en-US" altLang="ko-KR" sz="1400"/>
              <a:t>(360</a:t>
            </a:r>
            <a:r>
              <a:rPr lang="ko-KR" altLang="en-US" sz="1400"/>
              <a:t>도의 </a:t>
            </a:r>
            <a:r>
              <a:rPr lang="en-US" altLang="ko-KR" sz="1400"/>
              <a:t>color wheel)</a:t>
            </a:r>
          </a:p>
          <a:p>
            <a:endParaRPr lang="en-US" altLang="ko-KR" sz="1400"/>
          </a:p>
          <a:p>
            <a:endParaRPr lang="en-US" altLang="ko-KR" sz="1400"/>
          </a:p>
          <a:p>
            <a:r>
              <a:rPr lang="ko-KR" altLang="en-US" sz="1400"/>
              <a:t>채도 조절</a:t>
            </a:r>
            <a:r>
              <a:rPr lang="en-US" altLang="ko-KR" sz="1400"/>
              <a:t>, [0.9, 1.1)</a:t>
            </a:r>
            <a:r>
              <a:rPr lang="ko-KR" altLang="en-US" sz="1400"/>
              <a:t>범위의 랜덤값 사용</a:t>
            </a:r>
            <a:endParaRPr lang="en-US" altLang="ko-KR" sz="1400"/>
          </a:p>
          <a:p>
            <a:endParaRPr lang="en-US" altLang="ko-KR" sz="1400"/>
          </a:p>
          <a:p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B212A4-C8A7-D571-412A-DECF7212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488789E-4183-BCDC-0030-B44DB3DAF60D}"/>
              </a:ext>
            </a:extLst>
          </p:cNvPr>
          <p:cNvSpPr txBox="1">
            <a:spLocks/>
          </p:cNvSpPr>
          <p:nvPr/>
        </p:nvSpPr>
        <p:spPr>
          <a:xfrm>
            <a:off x="968401" y="260648"/>
            <a:ext cx="7787208" cy="56207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solidFill>
                  <a:srgbClr val="000000"/>
                </a:solidFill>
                <a:latin typeface="PT Serif" panose="020A0603040505020204" pitchFamily="18" charset="0"/>
              </a:rPr>
              <a:t>Training</a:t>
            </a:r>
            <a:endParaRPr kumimoji="0" lang="ko-KR" altLang="en-US">
              <a:latin typeface="PT Serif" panose="020A0603040505020204" pitchFamily="18" charset="0"/>
            </a:endParaRPr>
          </a:p>
        </p:txBody>
      </p:sp>
      <p:pic>
        <p:nvPicPr>
          <p:cNvPr id="5" name="그림 4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218E120C-461F-45C6-9A5E-7313A352C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41"/>
          <a:stretch/>
        </p:blipFill>
        <p:spPr>
          <a:xfrm>
            <a:off x="558475" y="2564904"/>
            <a:ext cx="8106938" cy="576064"/>
          </a:xfrm>
          <a:prstGeom prst="rect">
            <a:avLst/>
          </a:prstGeom>
        </p:spPr>
      </p:pic>
      <p:pic>
        <p:nvPicPr>
          <p:cNvPr id="7" name="그림 6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5A1A8AD1-BBE6-053F-AB9D-D3954C61E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87" b="45142"/>
          <a:stretch/>
        </p:blipFill>
        <p:spPr>
          <a:xfrm>
            <a:off x="536317" y="4397947"/>
            <a:ext cx="8106938" cy="1660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A2C10C-4215-F914-E833-E450521D6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278948"/>
            <a:ext cx="5353254" cy="543375"/>
          </a:xfrm>
          <a:prstGeom prst="rect">
            <a:avLst/>
          </a:prstGeom>
        </p:spPr>
      </p:pic>
      <p:pic>
        <p:nvPicPr>
          <p:cNvPr id="13" name="그림 12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6CCC1988-1FD9-57A3-EE45-36221A4DD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8" b="28426"/>
          <a:stretch/>
        </p:blipFill>
        <p:spPr>
          <a:xfrm>
            <a:off x="536317" y="5567226"/>
            <a:ext cx="8106938" cy="238038"/>
          </a:xfrm>
          <a:prstGeom prst="rect">
            <a:avLst/>
          </a:prstGeom>
        </p:spPr>
      </p:pic>
      <p:pic>
        <p:nvPicPr>
          <p:cNvPr id="1028" name="Picture 4" descr="Gradient linear RGB/CMY(K) color wheel">
            <a:extLst>
              <a:ext uri="{FF2B5EF4-FFF2-40B4-BE49-F238E27FC236}">
                <a16:creationId xmlns:a16="http://schemas.microsoft.com/office/drawing/2014/main" id="{A837D6D0-8E0F-EE09-C301-1E65FE239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99" y="5229200"/>
            <a:ext cx="1339924" cy="133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C812A3-97E1-660F-017B-7258DC30BB4B}"/>
              </a:ext>
            </a:extLst>
          </p:cNvPr>
          <p:cNvSpPr txBox="1"/>
          <p:nvPr/>
        </p:nvSpPr>
        <p:spPr>
          <a:xfrm>
            <a:off x="6804248" y="507930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color wheel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75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CFFF68-9682-E533-5CD0-C2C72802B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85875"/>
            <a:ext cx="8568952" cy="4643438"/>
          </a:xfrm>
        </p:spPr>
        <p:txBody>
          <a:bodyPr/>
          <a:lstStyle/>
          <a:p>
            <a:r>
              <a:rPr lang="en-US" altLang="ko-KR" sz="1600"/>
              <a:t>non-maximal suppression adds 2- 3% in mAP</a:t>
            </a:r>
            <a:endParaRPr lang="ko-KR" altLang="en-US" sz="1600"/>
          </a:p>
          <a:p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B212A4-C8A7-D571-412A-DECF7212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488789E-4183-BCDC-0030-B44DB3DAF60D}"/>
              </a:ext>
            </a:extLst>
          </p:cNvPr>
          <p:cNvSpPr txBox="1">
            <a:spLocks/>
          </p:cNvSpPr>
          <p:nvPr/>
        </p:nvSpPr>
        <p:spPr>
          <a:xfrm>
            <a:off x="968401" y="260648"/>
            <a:ext cx="7787208" cy="56207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>
                <a:solidFill>
                  <a:srgbClr val="000000"/>
                </a:solidFill>
                <a:latin typeface="PT Serif" panose="020A0603040505020204" pitchFamily="18" charset="0"/>
              </a:rPr>
              <a:t>NMS</a:t>
            </a:r>
            <a:endParaRPr kumimoji="0" lang="ko-KR" altLang="en-US">
              <a:latin typeface="PT Serif" panose="020A0603040505020204" pitchFamily="18" charset="0"/>
            </a:endParaRP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E735A43-E3E6-04AE-F9B3-4EF5DF54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44824"/>
            <a:ext cx="6695480" cy="46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66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678E713-F827-2D0D-B8FB-717BA2FD84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1196752"/>
            <a:ext cx="8429625" cy="46434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Spatial constraints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each grid cell only predicts two boxes and can only have one class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limits the number of nearby objects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struggles with small objects that appear in groups, such as flocks of birds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Difficulty in Generalization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struggles to generalize to objects in new or unusual aspect ratios or configurations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Limitations of the Loss Function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loss function treats errors the same in small bounding boxes versus large bounding boxes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a small error in a small box has a much greater effect on IOU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incorrect localizations</a:t>
            </a:r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3B57AD-8051-2323-984C-B2293B3A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Limitations of YOLO</a:t>
            </a:r>
            <a:endParaRPr lang="ko-KR" altLang="en-US">
              <a:latin typeface="PT Serif" panose="020A060304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57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E53D46-8977-17BA-CDE5-4AB82AF20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7984" y="2149971"/>
            <a:ext cx="4358829" cy="26471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400"/>
              <a:t>Fast YOLO - the fastest object detection method 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YOLO - 63.4% mAP, real-time performance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train YOLO using VGG-16 : more accurate, significantly slower than YOLO</a:t>
            </a:r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482CD-9768-2D75-C235-565BEBFB5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274638"/>
            <a:ext cx="7787208" cy="562074"/>
          </a:xfrm>
        </p:spPr>
        <p:txBody>
          <a:bodyPr/>
          <a:lstStyle/>
          <a:p>
            <a:r>
              <a:rPr lang="en-US" altLang="ko-KR" sz="3000">
                <a:latin typeface="PT Serif" panose="020A0603040505020204" pitchFamily="18" charset="0"/>
              </a:rPr>
              <a:t>4.1. Comparison to Other Real-Time Systems</a:t>
            </a:r>
            <a:endParaRPr lang="ko-KR" altLang="en-US" sz="3000">
              <a:latin typeface="PT Serif" panose="020A0603040505020204" pitchFamily="18" charset="0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21C9BBD-FC39-83B0-6393-7C5B39DA1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1340768"/>
            <a:ext cx="3920339" cy="37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40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D3C14E-54F5-D2A0-A3ED-430BFF846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516" y="1199158"/>
            <a:ext cx="8712968" cy="156420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/>
              <a:t>Fast R-CNN is one of the highest performing detectors on PASCAL and it’s detections are publicly available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A5DEE2F-8BC0-8B46-11EC-ACCB2CF6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ko-KR">
                <a:latin typeface="PT Serif" panose="020A0603040505020204" pitchFamily="18" charset="0"/>
              </a:rPr>
              <a:t>4.2. VOC 2007 Error Analysis</a:t>
            </a:r>
            <a:endParaRPr lang="ko-KR" altLang="en-US">
              <a:latin typeface="PT Serif" panose="020A0603040505020204" pitchFamily="18" charset="0"/>
            </a:endParaRPr>
          </a:p>
        </p:txBody>
      </p: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1A545165-CE7A-4CD5-2B22-A8D574440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93" y="1925390"/>
            <a:ext cx="4131449" cy="3159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0E7B5-C57C-1634-AB58-0C21CB5B82CE}"/>
              </a:ext>
            </a:extLst>
          </p:cNvPr>
          <p:cNvSpPr txBox="1"/>
          <p:nvPr/>
        </p:nvSpPr>
        <p:spPr>
          <a:xfrm>
            <a:off x="4739768" y="2420888"/>
            <a:ext cx="4643180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Correct: correct class and IOU &gt; 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Localization: correct class, .1 &lt; IOU &lt; 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Similar: class is similar, IOU &gt; .1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Other: class is wrong, IOU &gt; .1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Background: IOU &lt; .1 for any object</a:t>
            </a:r>
          </a:p>
        </p:txBody>
      </p:sp>
    </p:spTree>
    <p:extLst>
      <p:ext uri="{BB962C8B-B14F-4D97-AF65-F5344CB8AC3E}">
        <p14:creationId xmlns:p14="http://schemas.microsoft.com/office/powerpoint/2010/main" val="1276081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3D8223-085E-754B-540B-9FB44FC40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4097039"/>
            <a:ext cx="8429625" cy="1996257"/>
          </a:xfrm>
        </p:spPr>
        <p:txBody>
          <a:bodyPr/>
          <a:lstStyle/>
          <a:p>
            <a:r>
              <a:rPr lang="en-US" altLang="ko-KR" sz="1400"/>
              <a:t>By using YOLO to eliminate background detections from Fast R-CNN we get a significant boost in performance</a:t>
            </a:r>
          </a:p>
          <a:p>
            <a:endParaRPr lang="en-US" altLang="ko-KR" sz="1400"/>
          </a:p>
          <a:p>
            <a:r>
              <a:rPr lang="en-US" altLang="ko-KR" sz="1400"/>
              <a:t>doesn’t benefit from the speed of YOLO </a:t>
            </a:r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7C3F4BE-9D95-FE93-78EB-22F873D8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4.3. Combining Fast R-CNN and YOLO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F45CEFF-2DF7-A860-73EA-59A527EAB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40" y="1124744"/>
            <a:ext cx="446026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12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559D9A-CAF6-5ADB-F192-5B802BF15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4941167"/>
            <a:ext cx="8429625" cy="988145"/>
          </a:xfrm>
        </p:spPr>
        <p:txBody>
          <a:bodyPr/>
          <a:lstStyle/>
          <a:p>
            <a:r>
              <a:rPr lang="en-US" altLang="ko-KR" sz="1400"/>
              <a:t>struggles with small objects compared</a:t>
            </a:r>
          </a:p>
          <a:p>
            <a:r>
              <a:rPr lang="en-US" altLang="ko-KR" sz="1400"/>
              <a:t>categories like</a:t>
            </a:r>
            <a:r>
              <a:rPr lang="en-US" altLang="ko-KR" sz="1400">
                <a:latin typeface="PT Serif" panose="020A0603040505020204" pitchFamily="18" charset="0"/>
              </a:rPr>
              <a:t> bottle, sheep</a:t>
            </a:r>
            <a:r>
              <a:rPr lang="en-US" altLang="ko-KR" sz="1400"/>
              <a:t>, and </a:t>
            </a:r>
            <a:r>
              <a:rPr lang="en-US" altLang="ko-KR" sz="1400">
                <a:latin typeface="PT Serif" panose="020A0603040505020204" pitchFamily="18" charset="0"/>
              </a:rPr>
              <a:t>tv/monitor</a:t>
            </a:r>
            <a:r>
              <a:rPr lang="en-US" altLang="ko-KR" sz="1400"/>
              <a:t> YOLO scores 8-10% lower than R-CNN or Feature Edit</a:t>
            </a:r>
          </a:p>
          <a:p>
            <a:r>
              <a:rPr lang="en-US" altLang="ko-KR" sz="1400"/>
              <a:t>categories like </a:t>
            </a:r>
            <a:r>
              <a:rPr lang="en-US" altLang="ko-KR" sz="1400">
                <a:latin typeface="PT Serif" panose="020A0603040505020204" pitchFamily="18" charset="0"/>
              </a:rPr>
              <a:t>cat</a:t>
            </a:r>
            <a:r>
              <a:rPr lang="en-US" altLang="ko-KR" sz="1400"/>
              <a:t> and</a:t>
            </a:r>
            <a:r>
              <a:rPr lang="en-US" altLang="ko-KR" sz="1400">
                <a:latin typeface="PT Serif" panose="020A0603040505020204" pitchFamily="18" charset="0"/>
              </a:rPr>
              <a:t> train</a:t>
            </a:r>
            <a:r>
              <a:rPr lang="en-US" altLang="ko-KR" sz="1400"/>
              <a:t> YOLO achieves higher performance</a:t>
            </a:r>
          </a:p>
          <a:p>
            <a:r>
              <a:rPr lang="en-US" altLang="ko-KR" sz="1400"/>
              <a:t>combined Fast R-CNN + YOLO model is one of the highest performing detection methods</a:t>
            </a:r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FDF2F2-E367-2A33-0DB0-0D09350B1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4.4. VOC 2012 Results </a:t>
            </a:r>
            <a:endParaRPr lang="ko-KR" altLang="en-US">
              <a:latin typeface="PT Serif" panose="020A0603040505020204" pitchFamily="18" charset="0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913C38-BBEF-28EB-4C3F-4ADCA8813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8172400" cy="37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87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F47DAF6-F694-C0EF-2F53-D8CEFBD36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4168" y="1449858"/>
            <a:ext cx="2896924" cy="46434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/>
              <a:t>testing person detection on artwork</a:t>
            </a:r>
          </a:p>
          <a:p>
            <a:pPr marL="0" indent="0">
              <a:buNone/>
            </a:pPr>
            <a:r>
              <a:rPr lang="en-US" altLang="ko-KR" sz="1400"/>
              <a:t> R-CNN drops off considerably when applied to artwork</a:t>
            </a:r>
          </a:p>
          <a:p>
            <a:pPr marL="0" indent="0">
              <a:buNone/>
            </a:pPr>
            <a:r>
              <a:rPr lang="en-US" altLang="ko-KR" sz="1400"/>
              <a:t>DPM maintains its AP well when applied to artwork</a:t>
            </a:r>
          </a:p>
          <a:p>
            <a:pPr marL="0" indent="0">
              <a:buNone/>
            </a:pPr>
            <a:r>
              <a:rPr lang="en-US" altLang="ko-KR" sz="1400"/>
              <a:t>YOLO has good performance</a:t>
            </a:r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en-US" altLang="ko-KR" sz="1400"/>
              <a:t>YOLO models the size and shape of objects, as well as relationships between objects and where objects commonly appear</a:t>
            </a:r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en-US" altLang="ko-KR" sz="1400"/>
              <a:t>Artwork and natural images are similar in terms of the size and shape of objects, thus YOLO can still predict good bounding boxes and detections</a:t>
            </a:r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78A0F9-4330-2C44-F68C-83F264F1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346646"/>
            <a:ext cx="7787208" cy="562074"/>
          </a:xfrm>
        </p:spPr>
        <p:txBody>
          <a:bodyPr/>
          <a:lstStyle/>
          <a:p>
            <a:r>
              <a:rPr lang="en-US" altLang="ko-KR" sz="2400">
                <a:latin typeface="PT Serif" panose="020A0603040505020204" pitchFamily="18" charset="0"/>
              </a:rPr>
              <a:t>4.5. Generalizability: Person Detection in Artwork</a:t>
            </a:r>
            <a:endParaRPr lang="ko-KR" altLang="en-US" sz="2400">
              <a:latin typeface="PT Serif" panose="020A0603040505020204" pitchFamily="18" charset="0"/>
            </a:endParaRPr>
          </a:p>
        </p:txBody>
      </p:sp>
      <p:pic>
        <p:nvPicPr>
          <p:cNvPr id="5" name="그림 4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D568E038-7088-E495-2A15-F427D7C36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" y="1151552"/>
            <a:ext cx="6041760" cy="2664040"/>
          </a:xfrm>
          <a:prstGeom prst="rect">
            <a:avLst/>
          </a:prstGeom>
        </p:spPr>
      </p:pic>
      <p:pic>
        <p:nvPicPr>
          <p:cNvPr id="7" name="그림 6" descr="콜라주, 텍스트, 예술, 사진 액자이(가) 표시된 사진&#10;&#10;자동 생성된 설명">
            <a:extLst>
              <a:ext uri="{FF2B5EF4-FFF2-40B4-BE49-F238E27FC236}">
                <a16:creationId xmlns:a16="http://schemas.microsoft.com/office/drawing/2014/main" id="{72A357F0-2334-18E4-7AE8-4D75224F6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978109"/>
            <a:ext cx="5737794" cy="28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59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A9777F-0993-67F4-552E-F4A5A036F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b="1"/>
              <a:t>YOLO</a:t>
            </a:r>
            <a:r>
              <a:rPr lang="en-US" altLang="ko-KR" sz="1400"/>
              <a:t>, a unified model for object detection 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simple to construct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trained on a loss function that directly corresponds to detection performance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Fast YOLO is the fastest general-purpose object detector in the literature and YOLO pushes the state-of-the-art in real-time object detection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YOLO generalizes well to new domains making it ideal for applications that rely on fast, robust object detection</a:t>
            </a:r>
            <a:endParaRPr lang="ko-KR" altLang="en-US" sz="2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1C2893-D9D8-3148-D09B-BBB08777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6. Conclusion</a:t>
            </a:r>
            <a:endParaRPr lang="ko-KR" altLang="en-US">
              <a:latin typeface="PT Serif" panose="020A060304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9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22A1DB3-AFB4-E68B-67C6-DEDB1DF16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124744"/>
            <a:ext cx="8429625" cy="46434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0" i="0">
                <a:solidFill>
                  <a:srgbClr val="0F0F0F"/>
                </a:solidFill>
                <a:effectLst/>
              </a:rPr>
              <a:t>several benefits over traditional methods</a:t>
            </a:r>
          </a:p>
          <a:p>
            <a:pPr marL="0" indent="0">
              <a:buNone/>
            </a:pPr>
            <a:endParaRPr lang="en-US" altLang="ko-KR" sz="1100" b="0" i="0">
              <a:solidFill>
                <a:srgbClr val="0F0F0F"/>
              </a:solidFill>
              <a:effectLst/>
            </a:endParaRPr>
          </a:p>
          <a:p>
            <a:pPr marL="0" indent="0">
              <a:buNone/>
            </a:pPr>
            <a:r>
              <a:rPr lang="en-US" altLang="ko-KR" sz="1800" b="0" i="0">
                <a:solidFill>
                  <a:srgbClr val="0F0F0F"/>
                </a:solidFill>
                <a:effectLst/>
              </a:rPr>
              <a:t>1. extremely fast</a:t>
            </a:r>
          </a:p>
          <a:p>
            <a:pPr marL="0" indent="0">
              <a:buNone/>
            </a:pPr>
            <a:r>
              <a:rPr lang="en-US" altLang="ko-KR" sz="1600" b="0" i="0">
                <a:solidFill>
                  <a:srgbClr val="0F0F0F"/>
                </a:solidFill>
                <a:effectLst/>
              </a:rPr>
              <a:t>achieves </a:t>
            </a:r>
            <a:r>
              <a:rPr lang="en-US" altLang="ko-KR" sz="1600">
                <a:solidFill>
                  <a:srgbClr val="0F0F0F"/>
                </a:solidFill>
              </a:rPr>
              <a:t>high</a:t>
            </a:r>
            <a:r>
              <a:rPr lang="en-US" altLang="ko-KR" sz="1600" b="0" i="0">
                <a:solidFill>
                  <a:srgbClr val="0F0F0F"/>
                </a:solidFill>
                <a:effectLst/>
              </a:rPr>
              <a:t> mAP</a:t>
            </a:r>
          </a:p>
          <a:p>
            <a:pPr marL="0" indent="0">
              <a:buNone/>
            </a:pPr>
            <a:endParaRPr lang="en-US" altLang="ko-KR" sz="1200" b="0" i="0">
              <a:solidFill>
                <a:srgbClr val="0F0F0F"/>
              </a:solidFill>
              <a:effectLst/>
            </a:endParaRPr>
          </a:p>
          <a:p>
            <a:pPr marL="0" indent="0">
              <a:buNone/>
            </a:pPr>
            <a:r>
              <a:rPr lang="en-US" altLang="ko-KR" sz="1800" b="0" i="0">
                <a:solidFill>
                  <a:srgbClr val="0F0F0F"/>
                </a:solidFill>
                <a:effectLst/>
              </a:rPr>
              <a:t>2. reasons globally about the image when making predictions</a:t>
            </a:r>
            <a:r>
              <a:rPr lang="en-US" altLang="ko-KR" sz="1600" b="0" i="0">
                <a:solidFill>
                  <a:srgbClr val="0F0F0F"/>
                </a:solidFill>
                <a:effectLst/>
              </a:rPr>
              <a:t> (next</a:t>
            </a:r>
            <a:r>
              <a:rPr lang="ko-KR" altLang="en-US" sz="1600" b="0" i="0">
                <a:solidFill>
                  <a:srgbClr val="0F0F0F"/>
                </a:solidFill>
                <a:effectLst/>
              </a:rPr>
              <a:t> </a:t>
            </a:r>
            <a:r>
              <a:rPr lang="en-US" altLang="ko-KR" sz="1600">
                <a:solidFill>
                  <a:srgbClr val="0F0F0F"/>
                </a:solidFill>
              </a:rPr>
              <a:t>slide</a:t>
            </a:r>
            <a:r>
              <a:rPr lang="en-US" altLang="ko-KR" sz="1600" b="0" i="0">
                <a:solidFill>
                  <a:srgbClr val="0F0F0F"/>
                </a:solidFill>
                <a:effectLst/>
              </a:rPr>
              <a:t>)</a:t>
            </a:r>
            <a:endParaRPr lang="en-US" altLang="ko-KR" sz="1800" b="0" i="0">
              <a:solidFill>
                <a:srgbClr val="0F0F0F"/>
              </a:solidFill>
              <a:effectLst/>
            </a:endParaRPr>
          </a:p>
          <a:p>
            <a:pPr marL="0" indent="0">
              <a:buNone/>
            </a:pPr>
            <a:r>
              <a:rPr lang="en-US" altLang="ko-KR" sz="1600" b="0" i="0">
                <a:solidFill>
                  <a:srgbClr val="0F0F0F"/>
                </a:solidFill>
                <a:effectLst/>
              </a:rPr>
              <a:t>sees the entire image during training and test time </a:t>
            </a:r>
          </a:p>
          <a:p>
            <a:pPr marL="0" indent="0">
              <a:buNone/>
            </a:pPr>
            <a:r>
              <a:rPr lang="en-US" altLang="ko-KR" sz="1600" b="0" i="0">
                <a:solidFill>
                  <a:srgbClr val="0F0F0F"/>
                </a:solidFill>
                <a:effectLst/>
              </a:rPr>
              <a:t>makes less than half the number of background errors compared to Fast R-CNN</a:t>
            </a:r>
          </a:p>
          <a:p>
            <a:pPr marL="0" indent="0">
              <a:buNone/>
            </a:pPr>
            <a:endParaRPr lang="en-US" altLang="ko-KR" sz="1100">
              <a:solidFill>
                <a:srgbClr val="0F0F0F"/>
              </a:solidFill>
            </a:endParaRPr>
          </a:p>
          <a:p>
            <a:pPr marL="0" indent="0">
              <a:buNone/>
            </a:pPr>
            <a:r>
              <a:rPr lang="en-US" altLang="ko-KR" sz="1800" b="0" i="0">
                <a:solidFill>
                  <a:srgbClr val="0F0F0F"/>
                </a:solidFill>
                <a:effectLst/>
              </a:rPr>
              <a:t>3. learns generalizable representations of objects</a:t>
            </a:r>
          </a:p>
          <a:p>
            <a:pPr marL="0" indent="0">
              <a:buNone/>
            </a:pPr>
            <a:r>
              <a:rPr lang="en-US" altLang="ko-KR" sz="1600" b="0" i="0">
                <a:solidFill>
                  <a:srgbClr val="0F0F0F"/>
                </a:solidFill>
                <a:effectLst/>
              </a:rPr>
              <a:t>highly generalizable </a:t>
            </a:r>
          </a:p>
          <a:p>
            <a:pPr marL="0" indent="0">
              <a:buNone/>
            </a:pPr>
            <a:r>
              <a:rPr lang="en-US" altLang="ko-KR" sz="1600" b="0" i="0">
                <a:solidFill>
                  <a:srgbClr val="0F0F0F"/>
                </a:solidFill>
                <a:effectLst/>
              </a:rPr>
              <a:t>less likely to break down when applied to new domains or unexpected inputs</a:t>
            </a:r>
          </a:p>
          <a:p>
            <a:endParaRPr lang="en-US" altLang="ko-KR" sz="1800" b="0" i="0">
              <a:solidFill>
                <a:srgbClr val="0F0F0F"/>
              </a:solidFill>
              <a:effectLst/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0F0F0F"/>
                </a:solidFill>
              </a:rPr>
              <a:t>l</a:t>
            </a:r>
            <a:r>
              <a:rPr lang="en-US" altLang="ko-KR" sz="1600" b="0" i="0">
                <a:solidFill>
                  <a:srgbClr val="0F0F0F"/>
                </a:solidFill>
                <a:effectLst/>
              </a:rPr>
              <a:t>ess accuracy than sota</a:t>
            </a:r>
          </a:p>
          <a:p>
            <a:pPr marL="0" indent="0">
              <a:buNone/>
            </a:pPr>
            <a:r>
              <a:rPr lang="en-US" altLang="ko-KR" sz="1600" b="0" i="0">
                <a:solidFill>
                  <a:srgbClr val="0F0F0F"/>
                </a:solidFill>
                <a:effectLst/>
              </a:rPr>
              <a:t>quickly identify objects</a:t>
            </a:r>
          </a:p>
          <a:p>
            <a:pPr marL="0" indent="0">
              <a:buNone/>
            </a:pPr>
            <a:r>
              <a:rPr lang="en-US" altLang="ko-KR" sz="1600" b="0" i="0">
                <a:solidFill>
                  <a:srgbClr val="0F0F0F"/>
                </a:solidFill>
                <a:effectLst/>
              </a:rPr>
              <a:t>struggles to precisely localize some objects, especially small ones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D82508-E246-A146-4E57-46CD8029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1. Introduction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A61942-9D14-6736-F5EE-4869513BE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196752"/>
            <a:ext cx="8429625" cy="46434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/>
              <a:t>single neural network object detection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uses features from the entire image to predict each bounding box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predicts all bounding boxes across all classes for an image simultaneously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reasons globally about the full image and all the objects in the image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real time speeds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high average precision</a:t>
            </a:r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E4E2C-42B6-6AF9-A143-A36EFABE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2. Unified Detection</a:t>
            </a:r>
            <a:endParaRPr lang="ko-KR" altLang="en-US">
              <a:latin typeface="PT Serif" panose="020A060304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9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A61942-9D14-6736-F5EE-4869513BE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1196752"/>
            <a:ext cx="8429625" cy="4643438"/>
          </a:xfrm>
        </p:spPr>
        <p:txBody>
          <a:bodyPr/>
          <a:lstStyle/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 b="1"/>
              <a:t>divides the input image into an S × S grid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If the center of an object falls into a grid cell, that grid cell is </a:t>
            </a:r>
            <a:r>
              <a:rPr lang="en-US" altLang="ko-KR" sz="1400" b="1"/>
              <a:t>responsible</a:t>
            </a:r>
            <a:r>
              <a:rPr lang="en-US" altLang="ko-KR" sz="1400"/>
              <a:t> for detecting that object</a:t>
            </a:r>
          </a:p>
          <a:p>
            <a:endParaRPr lang="en-US" altLang="ko-KR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E4E2C-42B6-6AF9-A143-A36EFABE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2. Unified Detection</a:t>
            </a:r>
            <a:endParaRPr lang="ko-KR" altLang="en-US">
              <a:latin typeface="PT Serif" panose="020A060304050502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9D5900-13A0-58AB-46DA-3834523B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38852"/>
            <a:ext cx="748237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B18FAE6A-52A1-71B6-A83E-2E6971F36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38" y="4588413"/>
            <a:ext cx="4176464" cy="568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AECE4-D81F-46BD-CBEC-70F553AF98B4}"/>
              </a:ext>
            </a:extLst>
          </p:cNvPr>
          <p:cNvSpPr txBox="1"/>
          <p:nvPr/>
        </p:nvSpPr>
        <p:spPr>
          <a:xfrm>
            <a:off x="536321" y="5148997"/>
            <a:ext cx="777686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+mn-ea"/>
                <a:ea typeface="+mn-ea"/>
              </a:rPr>
              <a:t>data.size(dim=2)</a:t>
            </a:r>
            <a:r>
              <a:rPr lang="ko-KR" altLang="en-US" sz="1400">
                <a:latin typeface="+mn-ea"/>
                <a:ea typeface="+mn-ea"/>
              </a:rPr>
              <a:t> 이미지의 가로 크기</a:t>
            </a:r>
            <a:endParaRPr lang="en-US" altLang="ko-KR" sz="140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+mn-ea"/>
                <a:ea typeface="+mn-ea"/>
              </a:rPr>
              <a:t>data.size(dim=1)</a:t>
            </a:r>
            <a:r>
              <a:rPr lang="ko-KR" altLang="en-US" sz="1400">
                <a:latin typeface="+mn-ea"/>
                <a:ea typeface="+mn-ea"/>
              </a:rPr>
              <a:t> 이미지의 세로 크기</a:t>
            </a:r>
            <a:endParaRPr lang="en-US" altLang="ko-KR" sz="140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  <a:ea typeface="+mn-ea"/>
              </a:rPr>
              <a:t>이를 통해 </a:t>
            </a:r>
            <a:r>
              <a:rPr lang="en-US" altLang="ko-KR" sz="1400">
                <a:latin typeface="+mn-ea"/>
                <a:ea typeface="+mn-ea"/>
              </a:rPr>
              <a:t>bounding box</a:t>
            </a:r>
            <a:r>
              <a:rPr lang="ko-KR" altLang="en-US" sz="1400">
                <a:latin typeface="+mn-ea"/>
                <a:ea typeface="+mn-ea"/>
              </a:rPr>
              <a:t>의 중심 좌표를 </a:t>
            </a:r>
            <a:r>
              <a:rPr lang="en-US" altLang="ko-KR" sz="1400">
                <a:latin typeface="+mn-ea"/>
                <a:ea typeface="+mn-ea"/>
              </a:rPr>
              <a:t>grid</a:t>
            </a:r>
            <a:r>
              <a:rPr lang="ko-KR" altLang="en-US" sz="1400">
                <a:latin typeface="+mn-ea"/>
                <a:ea typeface="+mn-ea"/>
              </a:rPr>
              <a:t> </a:t>
            </a:r>
            <a:r>
              <a:rPr lang="en-US" altLang="ko-KR" sz="1400">
                <a:latin typeface="+mn-ea"/>
                <a:ea typeface="+mn-ea"/>
              </a:rPr>
              <a:t>cell</a:t>
            </a:r>
            <a:r>
              <a:rPr lang="ko-KR" altLang="en-US" sz="1400">
                <a:latin typeface="+mn-ea"/>
                <a:ea typeface="+mn-ea"/>
              </a:rPr>
              <a:t>로 변환</a:t>
            </a:r>
            <a:r>
              <a:rPr lang="en-US" altLang="ko-KR" sz="1400">
                <a:latin typeface="+mn-ea"/>
                <a:ea typeface="+mn-ea"/>
              </a:rPr>
              <a:t>, </a:t>
            </a:r>
            <a:r>
              <a:rPr lang="ko-KR" altLang="en-US" sz="1400">
                <a:latin typeface="+mn-ea"/>
                <a:ea typeface="+mn-ea"/>
              </a:rPr>
              <a:t> </a:t>
            </a:r>
            <a:r>
              <a:rPr lang="en-US" altLang="ko-KR" sz="1400">
                <a:latin typeface="+mn-ea"/>
                <a:ea typeface="+mn-ea"/>
              </a:rPr>
              <a:t>ground truth tensor</a:t>
            </a:r>
            <a:r>
              <a:rPr lang="ko-KR" altLang="en-US" sz="1400">
                <a:latin typeface="+mn-ea"/>
                <a:ea typeface="+mn-ea"/>
              </a:rPr>
              <a:t>를 구성</a:t>
            </a:r>
          </a:p>
        </p:txBody>
      </p:sp>
    </p:spTree>
    <p:extLst>
      <p:ext uri="{BB962C8B-B14F-4D97-AF65-F5344CB8AC3E}">
        <p14:creationId xmlns:p14="http://schemas.microsoft.com/office/powerpoint/2010/main" val="193440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2F5B8E4-D98B-D0DD-C0B8-313904B94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5539" y="1285875"/>
            <a:ext cx="5294933" cy="4643438"/>
          </a:xfrm>
        </p:spPr>
        <p:txBody>
          <a:bodyPr/>
          <a:lstStyle/>
          <a:p>
            <a:endParaRPr lang="en-US" altLang="ko-KR" sz="1600"/>
          </a:p>
          <a:p>
            <a:r>
              <a:rPr lang="en-US" altLang="ko-KR" sz="1600"/>
              <a:t>Each bounding box consists of 5 predictions: </a:t>
            </a:r>
          </a:p>
          <a:p>
            <a:r>
              <a:rPr lang="en-US" altLang="ko-KR" sz="1600"/>
              <a:t>x, y, w, h, and confidence </a:t>
            </a:r>
          </a:p>
          <a:p>
            <a:endParaRPr lang="en-US" altLang="ko-KR" sz="1600"/>
          </a:p>
          <a:p>
            <a:r>
              <a:rPr lang="en-US" altLang="ko-KR" sz="1600"/>
              <a:t>(x, y) : represent the center of the box relative to the bounds of the grid cell</a:t>
            </a:r>
          </a:p>
          <a:p>
            <a:r>
              <a:rPr lang="en-US" altLang="ko-KR" sz="1600"/>
              <a:t>width, height : predicted relative to the whole image</a:t>
            </a:r>
          </a:p>
          <a:p>
            <a:endParaRPr lang="en-US" altLang="ko-KR" sz="1600"/>
          </a:p>
          <a:p>
            <a:r>
              <a:rPr lang="en-US" altLang="ko-KR" sz="1600"/>
              <a:t>confidence prediction : represents the IOU between the predicted box and any ground truth box</a:t>
            </a:r>
          </a:p>
          <a:p>
            <a:endParaRPr lang="en-US" altLang="ko-KR" sz="1400"/>
          </a:p>
          <a:p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BBEACD-3F40-3544-72A2-9ED981E0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2. Unified Detection</a:t>
            </a:r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49E785-448E-D892-78DB-D08B23CAA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84945"/>
            <a:ext cx="3369123" cy="350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B1988E6F-998D-145A-6672-8B26D190FDEF}"/>
              </a:ext>
            </a:extLst>
          </p:cNvPr>
          <p:cNvSpPr txBox="1">
            <a:spLocks/>
          </p:cNvSpPr>
          <p:nvPr/>
        </p:nvSpPr>
        <p:spPr>
          <a:xfrm>
            <a:off x="320675" y="5384254"/>
            <a:ext cx="8823325" cy="10690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en-US" altLang="ko-KR" sz="1400"/>
              <a:t>Each grid cell predicts C conditional class probabilities (conditioned on the grid cell containing an object)</a:t>
            </a:r>
          </a:p>
          <a:p>
            <a:pPr>
              <a:lnSpc>
                <a:spcPct val="150000"/>
              </a:lnSpc>
            </a:pPr>
            <a:r>
              <a:rPr kumimoji="0" lang="en-US" altLang="ko-KR" sz="1400"/>
              <a:t>only predict one set of class probabilities per grid cell, regardless of the number of boxes B</a:t>
            </a:r>
          </a:p>
          <a:p>
            <a:endParaRPr kumimoji="0" lang="en-US" altLang="ko-KR" sz="1400"/>
          </a:p>
          <a:p>
            <a:endParaRPr kumimoji="0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56295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CAF11F2-E2B0-A89E-3F82-47EB69BD69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2996951"/>
            <a:ext cx="8429625" cy="2932361"/>
          </a:xfrm>
        </p:spPr>
        <p:txBody>
          <a:bodyPr/>
          <a:lstStyle/>
          <a:p>
            <a:r>
              <a:rPr lang="en-US" altLang="ko-KR" sz="1400"/>
              <a:t>mid_x,</a:t>
            </a:r>
            <a:r>
              <a:rPr lang="ko-KR" altLang="en-US" sz="1400"/>
              <a:t> </a:t>
            </a:r>
            <a:r>
              <a:rPr lang="en-US" altLang="ko-KR" sz="1400"/>
              <a:t>mid_y :</a:t>
            </a:r>
            <a:r>
              <a:rPr lang="ko-KR" altLang="en-US" sz="1400"/>
              <a:t> </a:t>
            </a:r>
            <a:r>
              <a:rPr lang="en-US" altLang="ko-KR" sz="1400"/>
              <a:t>bounding box</a:t>
            </a:r>
            <a:r>
              <a:rPr lang="ko-KR" altLang="en-US" sz="1400"/>
              <a:t>의 중심 좌표</a:t>
            </a:r>
            <a:endParaRPr lang="en-US" altLang="ko-KR" sz="1400"/>
          </a:p>
          <a:p>
            <a:r>
              <a:rPr lang="ko-KR" altLang="en-US" sz="1400"/>
              <a:t>이 좌표를 </a:t>
            </a:r>
            <a:r>
              <a:rPr lang="en-US" altLang="ko-KR" sz="1400"/>
              <a:t>grid_size_x</a:t>
            </a:r>
            <a:r>
              <a:rPr lang="ko-KR" altLang="en-US" sz="1400"/>
              <a:t>와 </a:t>
            </a:r>
            <a:r>
              <a:rPr lang="en-US" altLang="ko-KR" sz="1400"/>
              <a:t>grid_size_y</a:t>
            </a:r>
            <a:r>
              <a:rPr lang="ko-KR" altLang="en-US" sz="1400"/>
              <a:t>로 나누면 </a:t>
            </a:r>
            <a:r>
              <a:rPr lang="en-US" altLang="ko-KR" sz="1400"/>
              <a:t>bounding box</a:t>
            </a:r>
            <a:r>
              <a:rPr lang="ko-KR" altLang="en-US" sz="1400"/>
              <a:t>가 속한 </a:t>
            </a:r>
            <a:r>
              <a:rPr lang="en-US" altLang="ko-KR" sz="1400">
                <a:latin typeface="+mn-ea"/>
                <a:ea typeface="+mn-ea"/>
              </a:rPr>
              <a:t>grid</a:t>
            </a:r>
            <a:r>
              <a:rPr lang="ko-KR" altLang="en-US" sz="1400">
                <a:latin typeface="+mn-ea"/>
                <a:ea typeface="+mn-ea"/>
              </a:rPr>
              <a:t> </a:t>
            </a:r>
            <a:r>
              <a:rPr lang="en-US" altLang="ko-KR" sz="1400">
                <a:latin typeface="+mn-ea"/>
                <a:ea typeface="+mn-ea"/>
              </a:rPr>
              <a:t>cell</a:t>
            </a:r>
            <a:r>
              <a:rPr lang="ko-KR" altLang="en-US" sz="1400"/>
              <a:t>의 위치</a:t>
            </a:r>
            <a:r>
              <a:rPr lang="en-US" altLang="ko-KR" sz="1400"/>
              <a:t> col,</a:t>
            </a:r>
            <a:r>
              <a:rPr lang="ko-KR" altLang="en-US" sz="1400"/>
              <a:t> </a:t>
            </a:r>
            <a:r>
              <a:rPr lang="en-US" altLang="ko-KR" sz="1400"/>
              <a:t>row</a:t>
            </a:r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3640E-FB1D-72E9-F261-77E9E6DF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2. Unified Detection</a:t>
            </a:r>
            <a:endParaRPr lang="ko-KR" altLang="en-US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1AAA4FC-1924-8EA9-581D-FB605025C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60314"/>
            <a:ext cx="4760121" cy="11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4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63B38FC-5223-9D3A-EEF8-055D4CF027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196752"/>
            <a:ext cx="8429625" cy="46434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0" i="0">
                <a:effectLst/>
              </a:rPr>
              <a:t>ground truth tensor</a:t>
            </a:r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4367F8-7380-9759-5870-6BB4262C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2. Unified Detection</a:t>
            </a:r>
            <a:endParaRPr lang="ko-KR" altLang="en-US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97405D8-7B98-BAFF-EE0B-8FF62191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28800"/>
            <a:ext cx="6931280" cy="48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2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6D9920E-37B3-2641-A765-A4385349D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5157191"/>
            <a:ext cx="8429625" cy="1080121"/>
          </a:xfrm>
        </p:spPr>
        <p:txBody>
          <a:bodyPr/>
          <a:lstStyle/>
          <a:p>
            <a:r>
              <a:rPr lang="en-US" altLang="ko-KR" sz="1600"/>
              <a:t>bounding box</a:t>
            </a:r>
            <a:r>
              <a:rPr lang="ko-KR" altLang="en-US" sz="1600"/>
              <a:t>의 정보를 </a:t>
            </a:r>
            <a:r>
              <a:rPr lang="en-US" altLang="ko-KR" sz="1600"/>
              <a:t>[x1, y1]</a:t>
            </a:r>
            <a:r>
              <a:rPr lang="ko-KR" altLang="en-US" sz="1600"/>
              <a:t>과 </a:t>
            </a:r>
            <a:r>
              <a:rPr lang="en-US" altLang="ko-KR" sz="1600"/>
              <a:t>[x2, y2] </a:t>
            </a:r>
            <a:r>
              <a:rPr lang="ko-KR" altLang="en-US" sz="1600"/>
              <a:t>형태로 변환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5A8700-9715-640B-1BCD-73530712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PT Serif" panose="020A0603040505020204" pitchFamily="18" charset="0"/>
              </a:rPr>
              <a:t>2. Unified Detection</a:t>
            </a:r>
            <a:endParaRPr lang="ko-KR" altLang="en-US"/>
          </a:p>
        </p:txBody>
      </p:sp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4F5664DB-0622-F4C6-2C9B-FD42BA9F7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7643838" cy="376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1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accent2"/>
          </a:solidFill>
        </a:ln>
      </a:spPr>
      <a:bodyPr wrap="none" lIns="0" tIns="0" rIns="0" bIns="0" anchor="ctr" anchorCtr="0"/>
      <a:lstStyle>
        <a:defPPr algn="ctr">
          <a:defRPr sz="1600" dirty="0">
            <a:solidFill>
              <a:schemeClr val="tx1"/>
            </a:solidFill>
            <a:latin typeface="휴먼매직체" pitchFamily="18" charset="-127"/>
            <a:ea typeface="휴먼매직체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21737</TotalTime>
  <Words>3593</Words>
  <Application>Microsoft Office PowerPoint</Application>
  <PresentationFormat>화면 슬라이드 쇼(4:3)</PresentationFormat>
  <Paragraphs>387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9" baseType="lpstr">
      <vt:lpstr>-apple-system</vt:lpstr>
      <vt:lpstr>HY견고딕</vt:lpstr>
      <vt:lpstr>HY헤드라인M</vt:lpstr>
      <vt:lpstr>KaTeX_Main</vt:lpstr>
      <vt:lpstr>KaTeX_Math</vt:lpstr>
      <vt:lpstr>MJXc-TeX-main-R</vt:lpstr>
      <vt:lpstr>MJXc-TeX-math-I</vt:lpstr>
      <vt:lpstr>Noto Sans KR</vt:lpstr>
      <vt:lpstr>Pretendard</vt:lpstr>
      <vt:lpstr>Söhne</vt:lpstr>
      <vt:lpstr>Spoqa Han Sans</vt:lpstr>
      <vt:lpstr>굴림</vt:lpstr>
      <vt:lpstr>맑은 고딕</vt:lpstr>
      <vt:lpstr>휴먼매직체</vt:lpstr>
      <vt:lpstr>휴먼엑스포</vt:lpstr>
      <vt:lpstr>Arial</vt:lpstr>
      <vt:lpstr>Arial</vt:lpstr>
      <vt:lpstr>PT Serif</vt:lpstr>
      <vt:lpstr>Times New Roman</vt:lpstr>
      <vt:lpstr>Office 테마</vt:lpstr>
      <vt:lpstr>You Only Look Once:  Unified, Real-Time Object Detection + code</vt:lpstr>
      <vt:lpstr>Abstract</vt:lpstr>
      <vt:lpstr>1. Introduction </vt:lpstr>
      <vt:lpstr>2. Unified Detection</vt:lpstr>
      <vt:lpstr>2. Unified Detection</vt:lpstr>
      <vt:lpstr>2. Unified Detection</vt:lpstr>
      <vt:lpstr>2. Unified Detection</vt:lpstr>
      <vt:lpstr>2. Unified Detection</vt:lpstr>
      <vt:lpstr>2. Unified Detection</vt:lpstr>
      <vt:lpstr>2. Unified Detection</vt:lpstr>
      <vt:lpstr>2. Unified Detection</vt:lpstr>
      <vt:lpstr>2. Unified Detection</vt:lpstr>
      <vt:lpstr>2. Unified Detection</vt:lpstr>
      <vt:lpstr>2. Unified Detection</vt:lpstr>
      <vt:lpstr>Loss Function</vt:lpstr>
      <vt:lpstr>loss</vt:lpstr>
      <vt:lpstr>loss</vt:lpstr>
      <vt:lpstr>loss</vt:lpstr>
      <vt:lpstr> </vt:lpstr>
      <vt:lpstr> </vt:lpstr>
      <vt:lpstr> </vt:lpstr>
      <vt:lpstr> </vt:lpstr>
      <vt:lpstr>Limitations of YOLO</vt:lpstr>
      <vt:lpstr>4.1. Comparison to Other Real-Time Systems</vt:lpstr>
      <vt:lpstr>4.2. VOC 2007 Error Analysis</vt:lpstr>
      <vt:lpstr>4.3. Combining Fast R-CNN and YOLO </vt:lpstr>
      <vt:lpstr>4.4. VOC 2012 Results </vt:lpstr>
      <vt:lpstr>4.5. Generalizability: Person Detection in Artwork</vt:lpstr>
      <vt:lpstr>6. Conclusion</vt:lpstr>
    </vt:vector>
  </TitlesOfParts>
  <Company>CGS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CGSComputer</dc:creator>
  <cp:lastModifiedBy>박규민</cp:lastModifiedBy>
  <cp:revision>1684</cp:revision>
  <cp:lastPrinted>2012-02-14T09:28:11Z</cp:lastPrinted>
  <dcterms:created xsi:type="dcterms:W3CDTF">2010-02-03T08:36:01Z</dcterms:created>
  <dcterms:modified xsi:type="dcterms:W3CDTF">2024-02-02T08:29:40Z</dcterms:modified>
</cp:coreProperties>
</file>